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16"/>
  </p:notesMasterIdLst>
  <p:sldIdLst>
    <p:sldId id="287" r:id="rId3"/>
    <p:sldId id="259" r:id="rId4"/>
    <p:sldId id="289" r:id="rId5"/>
    <p:sldId id="271" r:id="rId6"/>
    <p:sldId id="276" r:id="rId7"/>
    <p:sldId id="280" r:id="rId8"/>
    <p:sldId id="277" r:id="rId9"/>
    <p:sldId id="281" r:id="rId10"/>
    <p:sldId id="282" r:id="rId11"/>
    <p:sldId id="283" r:id="rId12"/>
    <p:sldId id="284" r:id="rId13"/>
    <p:sldId id="290" r:id="rId14"/>
    <p:sldId id="28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chunyang" initials="x" lastIdx="9" clrIdx="0">
    <p:extLst>
      <p:ext uri="{19B8F6BF-5375-455C-9EA6-DF929625EA0E}">
        <p15:presenceInfo xmlns:p15="http://schemas.microsoft.com/office/powerpoint/2012/main" userId="S-1-5-21-845503264-3965859491-1166603569-190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757"/>
    <a:srgbClr val="F2F2F2"/>
    <a:srgbClr val="C579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14" autoAdjust="0"/>
  </p:normalViewPr>
  <p:slideViewPr>
    <p:cSldViewPr snapToGrid="0" showGuides="1">
      <p:cViewPr varScale="1">
        <p:scale>
          <a:sx n="64" d="100"/>
          <a:sy n="64" d="100"/>
        </p:scale>
        <p:origin x="66" y="210"/>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B01A7-EFC3-43E7-85BD-ABE0C759ABC4}" type="datetimeFigureOut">
              <a:rPr lang="zh-CN" altLang="en-US" smtClean="0"/>
              <a:t>2020/5/20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29CF4-47FF-467C-92CB-19BBE29A93F9}" type="slidenum">
              <a:rPr lang="zh-CN" altLang="en-US" smtClean="0"/>
              <a:t>‹#›</a:t>
            </a:fld>
            <a:endParaRPr lang="zh-CN" altLang="en-US"/>
          </a:p>
        </p:txBody>
      </p:sp>
    </p:spTree>
    <p:extLst>
      <p:ext uri="{BB962C8B-B14F-4D97-AF65-F5344CB8AC3E}">
        <p14:creationId xmlns:p14="http://schemas.microsoft.com/office/powerpoint/2010/main" val="370306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038E2-EE00-468D-A5E3-0C02703A6DBE}"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860112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导出来的图片是人脸小图，有可能没有温度数据</a:t>
            </a:r>
            <a:endParaRPr lang="en-US" altLang="zh-CN" dirty="0"/>
          </a:p>
          <a:p>
            <a:endParaRPr lang="en-US" altLang="zh-CN" dirty="0"/>
          </a:p>
          <a:p>
            <a:r>
              <a:rPr lang="zh-CN" altLang="en-US" dirty="0"/>
              <a:t>用备份出来可以将大图导出来，会有温度数据。</a:t>
            </a:r>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963905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42020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29CF4-47FF-467C-92CB-19BBE29A93F9}" type="slidenum">
              <a:rPr lang="zh-CN" altLang="en-US" smtClean="0"/>
              <a:t>12</a:t>
            </a:fld>
            <a:endParaRPr lang="zh-CN" altLang="en-US"/>
          </a:p>
        </p:txBody>
      </p:sp>
    </p:spTree>
    <p:extLst>
      <p:ext uri="{BB962C8B-B14F-4D97-AF65-F5344CB8AC3E}">
        <p14:creationId xmlns:p14="http://schemas.microsoft.com/office/powerpoint/2010/main" val="190496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29CF4-47FF-467C-92CB-19BBE29A93F9}" type="slidenum">
              <a:rPr lang="zh-CN" altLang="en-US" smtClean="0"/>
              <a:t>13</a:t>
            </a:fld>
            <a:endParaRPr lang="zh-CN" altLang="en-US"/>
          </a:p>
        </p:txBody>
      </p:sp>
    </p:spTree>
    <p:extLst>
      <p:ext uri="{BB962C8B-B14F-4D97-AF65-F5344CB8AC3E}">
        <p14:creationId xmlns:p14="http://schemas.microsoft.com/office/powerpoint/2010/main" val="413947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prstClr val="black"/>
                </a:solidFill>
                <a:cs typeface="+mn-ea"/>
                <a:sym typeface="+mn-lt"/>
              </a:rPr>
              <a:t>When the thermal camera is connected to the NVR, it can display both visual and thermal live view, face recognition result, corresponding temperature detected, abnormal (elevated) temperature alarm, temperate search and report export.</a:t>
            </a:r>
          </a:p>
          <a:p>
            <a:endParaRPr lang="zh-CN" altLang="en-US" dirty="0"/>
          </a:p>
        </p:txBody>
      </p:sp>
      <p:sp>
        <p:nvSpPr>
          <p:cNvPr id="4" name="灯片编号占位符 3"/>
          <p:cNvSpPr>
            <a:spLocks noGrp="1"/>
          </p:cNvSpPr>
          <p:nvPr>
            <p:ph type="sldNum" sz="quarter" idx="10"/>
          </p:nvPr>
        </p:nvSpPr>
        <p:spPr/>
        <p:txBody>
          <a:bodyPr/>
          <a:lstStyle/>
          <a:p>
            <a:fld id="{AB229CF4-47FF-467C-92CB-19BBE29A93F9}" type="slidenum">
              <a:rPr lang="zh-CN" altLang="en-US" smtClean="0"/>
              <a:t>2</a:t>
            </a:fld>
            <a:endParaRPr lang="zh-CN" altLang="en-US"/>
          </a:p>
        </p:txBody>
      </p:sp>
    </p:spTree>
    <p:extLst>
      <p:ext uri="{BB962C8B-B14F-4D97-AF65-F5344CB8AC3E}">
        <p14:creationId xmlns:p14="http://schemas.microsoft.com/office/powerpoint/2010/main" val="62995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CBE115-C05E-4197-A890-E1C0F1CD59E8}"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12851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29CF4-47FF-467C-92CB-19BBE29A93F9}" type="slidenum">
              <a:rPr lang="zh-CN" altLang="en-US" smtClean="0"/>
              <a:t>4</a:t>
            </a:fld>
            <a:endParaRPr lang="zh-CN" altLang="en-US"/>
          </a:p>
        </p:txBody>
      </p:sp>
    </p:spTree>
    <p:extLst>
      <p:ext uri="{BB962C8B-B14F-4D97-AF65-F5344CB8AC3E}">
        <p14:creationId xmlns:p14="http://schemas.microsoft.com/office/powerpoint/2010/main" val="399458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011313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684940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207802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698220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2EA6F4-2279-4BD7-94D7-3B2F6CF66C34}"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850566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1093304"/>
          </a:xfrm>
          <a:prstGeom prst="rect">
            <a:avLst/>
          </a:prstGeom>
          <a:gradFill>
            <a:gsLst>
              <a:gs pos="0">
                <a:schemeClr val="accent1">
                  <a:lumMod val="60000"/>
                  <a:lumOff val="40000"/>
                </a:schemeClr>
              </a:gs>
              <a:gs pos="100000">
                <a:schemeClr val="accent1">
                  <a:lumMod val="30000"/>
                  <a:lumOff val="70000"/>
                  <a:alpha val="11000"/>
                </a:schemeClr>
              </a:gs>
            </a:gsLst>
            <a:lin ang="30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 name="组合 2"/>
          <p:cNvGrpSpPr/>
          <p:nvPr userDrawn="1"/>
        </p:nvGrpSpPr>
        <p:grpSpPr>
          <a:xfrm>
            <a:off x="274447" y="355611"/>
            <a:ext cx="382085" cy="382081"/>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97">
                <a:defRPr/>
              </a:pPr>
              <a:endParaRPr lang="zh-CN" altLang="en-US" sz="2531" kern="0">
                <a:solidFill>
                  <a:sysClr val="windowText" lastClr="000000"/>
                </a:solidFill>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97">
                <a:defRPr/>
              </a:pPr>
              <a:endParaRPr lang="zh-CN" altLang="en-US" sz="2531" kern="0">
                <a:solidFill>
                  <a:sysClr val="window" lastClr="FFFFFF"/>
                </a:solidFill>
              </a:endParaRPr>
            </a:p>
          </p:txBody>
        </p:sp>
      </p:grpSp>
    </p:spTree>
    <p:extLst>
      <p:ext uri="{BB962C8B-B14F-4D97-AF65-F5344CB8AC3E}">
        <p14:creationId xmlns:p14="http://schemas.microsoft.com/office/powerpoint/2010/main" val="33845273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7361" y="210"/>
            <a:ext cx="3787775" cy="323272"/>
          </a:xfrm>
          <a:prstGeom prst="rect">
            <a:avLst/>
          </a:prstGeom>
        </p:spPr>
      </p:pic>
    </p:spTree>
    <p:extLst>
      <p:ext uri="{BB962C8B-B14F-4D97-AF65-F5344CB8AC3E}">
        <p14:creationId xmlns:p14="http://schemas.microsoft.com/office/powerpoint/2010/main" val="1256156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75BE33-EFE7-41F5-AC74-358E8F8C0002}" type="datetimeFigureOut">
              <a:rPr lang="zh-CN" altLang="en-US" smtClean="0">
                <a:solidFill>
                  <a:prstClr val="black">
                    <a:tint val="75000"/>
                  </a:prstClr>
                </a:solidFill>
              </a:rPr>
              <a:pPr/>
              <a:t>2020/5/20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CDA67-2F06-4E46-834F-D0BDCBDB1ED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07577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CD3D4-BCA6-4A48-9ED4-8CB3146B489D}" type="datetimeFigureOut">
              <a:rPr lang="zh-CN" altLang="en-US" smtClean="0">
                <a:solidFill>
                  <a:prstClr val="black">
                    <a:tint val="75000"/>
                  </a:prstClr>
                </a:solidFill>
              </a:rPr>
              <a:pPr/>
              <a:t>2020/5/20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9FCE4-F346-486E-9E13-757EA778806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7812991"/>
      </p:ext>
    </p:extLst>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2.emf"/><Relationship Id="rId5" Type="http://schemas.openxmlformats.org/officeDocument/2006/relationships/package" Target="../embeddings/Microsoft_Excel________1.xlsm"/><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18" Type="http://schemas.openxmlformats.org/officeDocument/2006/relationships/image" Target="../media/image36.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notesSlide" Target="../notesSlides/notesSlide7.xml"/><Relationship Id="rId16"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jpeg"/><Relationship Id="rId19" Type="http://schemas.openxmlformats.org/officeDocument/2006/relationships/image" Target="../media/image37.pn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6">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9725124A-B953-4F65-A20D-579FBEFC6539}"/>
              </a:ext>
            </a:extLst>
          </p:cNvPr>
          <p:cNvSpPr>
            <a:spLocks noChangeArrowheads="1"/>
          </p:cNvSpPr>
          <p:nvPr/>
        </p:nvSpPr>
        <p:spPr bwMode="auto">
          <a:xfrm>
            <a:off x="634" y="2283350"/>
            <a:ext cx="12191366" cy="2442082"/>
          </a:xfrm>
          <a:prstGeom prst="rect">
            <a:avLst/>
          </a:prstGeom>
          <a:gradFill>
            <a:gsLst>
              <a:gs pos="99000">
                <a:schemeClr val="accent1">
                  <a:alpha val="50000"/>
                </a:schemeClr>
              </a:gs>
              <a:gs pos="0">
                <a:schemeClr val="accent1">
                  <a:lumMod val="100000"/>
                </a:schemeClr>
              </a:gs>
            </a:gsLst>
            <a:lin ang="0" scaled="0"/>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799">
              <a:solidFill>
                <a:prstClr val="black"/>
              </a:solidFill>
              <a:latin typeface="Calibri" panose="020F0502020204030204" pitchFamily="34" charset="0"/>
              <a:sym typeface="Calibri" panose="020F0502020204030204" pitchFamily="34" charset="0"/>
            </a:endParaRPr>
          </a:p>
        </p:txBody>
      </p:sp>
      <p:sp>
        <p:nvSpPr>
          <p:cNvPr id="8" name="TextBox 11">
            <a:extLst>
              <a:ext uri="{FF2B5EF4-FFF2-40B4-BE49-F238E27FC236}">
                <a16:creationId xmlns="" xmlns:a14="http://schemas.microsoft.com/office/drawing/2010/main" xmlns:p14="http://schemas.microsoft.com/office/powerpoint/2010/main" xmlns:mc="http://schemas.openxmlformats.org/markup-compatibility/2006" xmlns:a16="http://schemas.microsoft.com/office/drawing/2014/main" id="{F1D3093A-94FB-4EBB-A400-082927954D4D}"/>
              </a:ext>
            </a:extLst>
          </p:cNvPr>
          <p:cNvSpPr txBox="1">
            <a:spLocks noChangeArrowheads="1"/>
          </p:cNvSpPr>
          <p:nvPr/>
        </p:nvSpPr>
        <p:spPr bwMode="auto">
          <a:xfrm>
            <a:off x="1147241" y="3150448"/>
            <a:ext cx="98975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0" hangingPunct="0">
              <a:defRPr sz="2800" b="1">
                <a:solidFill>
                  <a:prstClr val="white"/>
                </a:solidFill>
                <a:latin typeface="Calibri" panose="020F0502020204030204"/>
                <a:ea typeface="时尚中黑简体" panose="0101010401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Arial" panose="020B0604020202020204" pitchFamily="34" charset="0"/>
                <a:ea typeface="宋体" panose="02010600030101010101" pitchFamily="2" charset="-122"/>
              </a:defRPr>
            </a:lvl9pPr>
          </a:lstStyle>
          <a:p>
            <a:r>
              <a:rPr lang="en-US" altLang="zh-CN" sz="4000" dirty="0">
                <a:latin typeface="Calibri" panose="020F0502020204030204" pitchFamily="34" charset="0"/>
                <a:sym typeface="Calibri" panose="020F0502020204030204" pitchFamily="34" charset="0"/>
              </a:rPr>
              <a:t> </a:t>
            </a:r>
            <a:r>
              <a:rPr lang="en-US" altLang="zh-CN" sz="4000" dirty="0"/>
              <a:t>UNV </a:t>
            </a:r>
            <a:r>
              <a:rPr lang="en-US" altLang="zh-CN" sz="4000" dirty="0" smtClean="0"/>
              <a:t>Thermographic Fever Screening Solution</a:t>
            </a:r>
            <a:endParaRPr lang="en-US" altLang="zh-CN" sz="4000" dirty="0">
              <a:latin typeface="Calibri" panose="020F0502020204030204" pitchFamily="34" charset="0"/>
              <a:sym typeface="Calibri" panose="020F0502020204030204" pitchFamily="34" charset="0"/>
            </a:endParaRPr>
          </a:p>
        </p:txBody>
      </p:sp>
      <p:sp>
        <p:nvSpPr>
          <p:cNvPr id="6" name="等腰三角形 5"/>
          <p:cNvSpPr/>
          <p:nvPr/>
        </p:nvSpPr>
        <p:spPr>
          <a:xfrm rot="16200000">
            <a:off x="11414473" y="3220108"/>
            <a:ext cx="986488" cy="568566"/>
          </a:xfrm>
          <a:prstGeom prst="triangl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7" name="等腰三角形 6"/>
          <p:cNvSpPr/>
          <p:nvPr/>
        </p:nvSpPr>
        <p:spPr>
          <a:xfrm rot="5400000" flipH="1">
            <a:off x="-208327" y="3220108"/>
            <a:ext cx="986488" cy="568566"/>
          </a:xfrm>
          <a:prstGeom prst="triangl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24605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595528243"/>
              </p:ext>
            </p:extLst>
          </p:nvPr>
        </p:nvGraphicFramePr>
        <p:xfrm>
          <a:off x="290312" y="2271818"/>
          <a:ext cx="11231129" cy="2760345"/>
        </p:xfrm>
        <a:graphic>
          <a:graphicData uri="http://schemas.openxmlformats.org/drawingml/2006/table">
            <a:tbl>
              <a:tblPr/>
              <a:tblGrid>
                <a:gridCol w="1538488">
                  <a:extLst>
                    <a:ext uri="{9D8B030D-6E8A-4147-A177-3AD203B41FA5}">
                      <a16:colId xmlns="" xmlns:a16="http://schemas.microsoft.com/office/drawing/2014/main" val="20000"/>
                    </a:ext>
                  </a:extLst>
                </a:gridCol>
                <a:gridCol w="976042">
                  <a:extLst>
                    <a:ext uri="{9D8B030D-6E8A-4147-A177-3AD203B41FA5}">
                      <a16:colId xmlns="" xmlns:a16="http://schemas.microsoft.com/office/drawing/2014/main" val="20001"/>
                    </a:ext>
                  </a:extLst>
                </a:gridCol>
                <a:gridCol w="1099646">
                  <a:extLst>
                    <a:ext uri="{9D8B030D-6E8A-4147-A177-3AD203B41FA5}">
                      <a16:colId xmlns="" xmlns:a16="http://schemas.microsoft.com/office/drawing/2014/main" val="20002"/>
                    </a:ext>
                  </a:extLst>
                </a:gridCol>
                <a:gridCol w="1124712">
                  <a:extLst>
                    <a:ext uri="{9D8B030D-6E8A-4147-A177-3AD203B41FA5}">
                      <a16:colId xmlns="" xmlns:a16="http://schemas.microsoft.com/office/drawing/2014/main" val="20003"/>
                    </a:ext>
                  </a:extLst>
                </a:gridCol>
                <a:gridCol w="813816">
                  <a:extLst>
                    <a:ext uri="{9D8B030D-6E8A-4147-A177-3AD203B41FA5}">
                      <a16:colId xmlns="" xmlns:a16="http://schemas.microsoft.com/office/drawing/2014/main" val="850879808"/>
                    </a:ext>
                  </a:extLst>
                </a:gridCol>
                <a:gridCol w="960120">
                  <a:extLst>
                    <a:ext uri="{9D8B030D-6E8A-4147-A177-3AD203B41FA5}">
                      <a16:colId xmlns="" xmlns:a16="http://schemas.microsoft.com/office/drawing/2014/main" val="20004"/>
                    </a:ext>
                  </a:extLst>
                </a:gridCol>
                <a:gridCol w="2295144">
                  <a:extLst>
                    <a:ext uri="{9D8B030D-6E8A-4147-A177-3AD203B41FA5}">
                      <a16:colId xmlns="" xmlns:a16="http://schemas.microsoft.com/office/drawing/2014/main" val="20005"/>
                    </a:ext>
                  </a:extLst>
                </a:gridCol>
                <a:gridCol w="2423161">
                  <a:extLst>
                    <a:ext uri="{9D8B030D-6E8A-4147-A177-3AD203B41FA5}">
                      <a16:colId xmlns="" xmlns:a16="http://schemas.microsoft.com/office/drawing/2014/main" val="757968103"/>
                    </a:ext>
                  </a:extLst>
                </a:gridCol>
              </a:tblGrid>
              <a:tr h="203200">
                <a:tc>
                  <a:txBody>
                    <a:bodyPr/>
                    <a:lstStyle/>
                    <a:p>
                      <a:pPr algn="l" fontAlgn="ctr"/>
                      <a:r>
                        <a:rPr lang="en-US" sz="1100" b="0" i="0" u="none" strike="noStrike" dirty="0">
                          <a:solidFill>
                            <a:srgbClr val="000000"/>
                          </a:solidFill>
                          <a:effectLst/>
                          <a:latin typeface="+mn-lt"/>
                          <a:ea typeface="+mn-ea"/>
                          <a:cs typeface="+mn-ea"/>
                          <a:sym typeface="+mn-lt"/>
                        </a:rPr>
                        <a:t>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100" b="0" i="0" u="none" strike="noStrike">
                        <a:solidFill>
                          <a:srgbClr val="000000"/>
                        </a:solidFill>
                        <a:effectLst/>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extLst>
                  <a:ext uri="{0D108BD9-81ED-4DB2-BD59-A6C34878D82A}">
                    <a16:rowId xmlns="" xmlns:a16="http://schemas.microsoft.com/office/drawing/2014/main" val="10000"/>
                  </a:ext>
                </a:extLst>
              </a:tr>
              <a:tr h="202565">
                <a:tc>
                  <a:txBody>
                    <a:bodyPr/>
                    <a:lstStyle/>
                    <a:p>
                      <a:pPr algn="l" fontAlgn="ctr"/>
                      <a:r>
                        <a:rPr lang="en-US" sz="1100" b="0" i="0" u="none" strike="noStrike" dirty="0">
                          <a:solidFill>
                            <a:srgbClr val="000000"/>
                          </a:solidFill>
                          <a:effectLst/>
                          <a:latin typeface="+mn-lt"/>
                          <a:ea typeface="+mn-ea"/>
                          <a:cs typeface="+mn-ea"/>
                          <a:sym typeface="+mn-lt"/>
                        </a:rPr>
                        <a:t>Number of temperature anomalies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lt"/>
                          <a:ea typeface="+mn-ea"/>
                          <a:cs typeface="+mn-ea"/>
                          <a:sym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extLst>
                  <a:ext uri="{0D108BD9-81ED-4DB2-BD59-A6C34878D82A}">
                    <a16:rowId xmlns="" xmlns:a16="http://schemas.microsoft.com/office/drawing/2014/main" val="10001"/>
                  </a:ext>
                </a:extLst>
              </a:tr>
              <a:tr h="203200">
                <a:tc>
                  <a:txBody>
                    <a:bodyPr/>
                    <a:lstStyle/>
                    <a:p>
                      <a:pPr algn="l" fontAlgn="ctr"/>
                      <a:r>
                        <a:rPr lang="en-US" sz="1100" b="0" i="0" u="none" strike="noStrike">
                          <a:solidFill>
                            <a:srgbClr val="000000"/>
                          </a:solidFill>
                          <a:effectLst/>
                          <a:latin typeface="+mn-lt"/>
                          <a:ea typeface="+mn-ea"/>
                          <a:cs typeface="+mn-ea"/>
                          <a:sym typeface="+mn-lt"/>
                        </a:rPr>
                        <a:t>Normal temperature number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lt"/>
                          <a:ea typeface="+mn-ea"/>
                          <a:cs typeface="+mn-ea"/>
                          <a:sym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extLst>
                  <a:ext uri="{0D108BD9-81ED-4DB2-BD59-A6C34878D82A}">
                    <a16:rowId xmlns="" xmlns:a16="http://schemas.microsoft.com/office/drawing/2014/main" val="10002"/>
                  </a:ext>
                </a:extLst>
              </a:tr>
              <a:tr h="202565">
                <a:tc>
                  <a:txBody>
                    <a:bodyPr/>
                    <a:lstStyle/>
                    <a:p>
                      <a:pPr algn="l" fontAlgn="ctr"/>
                      <a:r>
                        <a:rPr lang="en-US" sz="1100" b="0" i="0" u="none" strike="noStrike">
                          <a:solidFill>
                            <a:srgbClr val="000000"/>
                          </a:solidFill>
                          <a:effectLst/>
                          <a:latin typeface="+mn-lt"/>
                          <a:ea typeface="+mn-ea"/>
                          <a:cs typeface="+mn-ea"/>
                          <a:sym typeface="+mn-lt"/>
                        </a:rPr>
                        <a:t>Number of temperature detection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1100" b="0" i="0" u="none" strike="noStrike" dirty="0">
                          <a:solidFill>
                            <a:srgbClr val="000000"/>
                          </a:solidFill>
                          <a:effectLst/>
                          <a:latin typeface="+mn-lt"/>
                          <a:ea typeface="+mn-ea"/>
                          <a:cs typeface="+mn-ea"/>
                          <a:sym typeface="+mn-lt"/>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a:noFill/>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a:noFill/>
                    </a:lnB>
                  </a:tcPr>
                </a:tc>
                <a:extLst>
                  <a:ext uri="{0D108BD9-81ED-4DB2-BD59-A6C34878D82A}">
                    <a16:rowId xmlns="" xmlns:a16="http://schemas.microsoft.com/office/drawing/2014/main" val="10003"/>
                  </a:ext>
                </a:extLst>
              </a:tr>
              <a:tr h="203200">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200" b="0" i="0" u="none" strike="noStrike">
                        <a:solidFill>
                          <a:srgbClr val="000000"/>
                        </a:solidFill>
                        <a:latin typeface="+mn-lt"/>
                        <a:ea typeface="+mn-ea"/>
                        <a:cs typeface="+mn-ea"/>
                        <a:sym typeface="+mn-lt"/>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03200">
                <a:tc>
                  <a:txBody>
                    <a:bodyPr/>
                    <a:lstStyle/>
                    <a:p>
                      <a:pPr algn="l" fontAlgn="ctr"/>
                      <a:r>
                        <a:rPr lang="zh-CN" altLang="en-US" sz="1200" b="0" i="0" u="none" strike="noStrike" dirty="0">
                          <a:solidFill>
                            <a:srgbClr val="000000"/>
                          </a:solidFill>
                          <a:latin typeface="+mn-lt"/>
                          <a:ea typeface="+mn-ea"/>
                          <a:cs typeface="+mn-ea"/>
                          <a:sym typeface="+mn-lt"/>
                        </a:rPr>
                        <a:t>Camera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Camera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Alarm </a:t>
                      </a:r>
                      <a:r>
                        <a:rPr lang="zh-CN" altLang="en-US" sz="1200" b="0" i="0" u="none" strike="noStrike" dirty="0">
                          <a:solidFill>
                            <a:srgbClr val="000000"/>
                          </a:solidFill>
                          <a:latin typeface="+mn-lt"/>
                          <a:ea typeface="+mn-ea"/>
                          <a:cs typeface="+mn-ea"/>
                          <a:sym typeface="+mn-lt"/>
                        </a:rPr>
                        <a:t>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mn-lt"/>
                          <a:ea typeface="+mn-ea"/>
                          <a:cs typeface="+mn-ea"/>
                          <a:sym typeface="+mn-lt"/>
                        </a:rPr>
                        <a:t>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Name</a:t>
                      </a:r>
                      <a:endParaRPr lang="zh-CN" altLang="en-US" sz="1200" b="0" i="0" u="none" strike="noStrike" dirty="0">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mn-lt"/>
                          <a:ea typeface="+mn-ea"/>
                          <a:cs typeface="+mn-ea"/>
                          <a:sym typeface="+mn-lt"/>
                        </a:rPr>
                        <a:t>Result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Capture P</a:t>
                      </a:r>
                      <a:r>
                        <a:rPr lang="zh-CN" altLang="en-US" sz="1200" b="0" i="0" u="none" strike="noStrike" dirty="0">
                          <a:solidFill>
                            <a:srgbClr val="000000"/>
                          </a:solidFill>
                          <a:latin typeface="+mn-lt"/>
                          <a:ea typeface="+mn-ea"/>
                          <a:cs typeface="+mn-ea"/>
                          <a:sym typeface="+mn-lt"/>
                        </a:rPr>
                        <a:t>ath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Library Path</a:t>
                      </a:r>
                      <a:endParaRPr lang="zh-CN" altLang="en-US" sz="1200" b="0" i="0" u="none" strike="noStrike" dirty="0">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03200">
                <a:tc>
                  <a:txBody>
                    <a:bodyPr/>
                    <a:lstStyle/>
                    <a:p>
                      <a:pPr algn="l" fontAlgn="ctr"/>
                      <a:r>
                        <a:rPr lang="en-US" sz="1200" b="0" i="0" u="none" strike="noStrike" dirty="0">
                          <a:solidFill>
                            <a:srgbClr val="000000"/>
                          </a:solidFill>
                          <a:latin typeface="+mn-lt"/>
                          <a:ea typeface="+mn-ea"/>
                          <a:cs typeface="+mn-ea"/>
                          <a:sym typeface="+mn-lt"/>
                        </a:rPr>
                        <a:t>D1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mn-lt"/>
                          <a:ea typeface="+mn-ea"/>
                          <a:cs typeface="+mn-ea"/>
                          <a:sym typeface="+mn-lt"/>
                        </a:rPr>
                        <a:t>Temp Detection Camera 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2020/4/11  10:16:37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37.8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July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err="1">
                          <a:solidFill>
                            <a:srgbClr val="000000"/>
                          </a:solidFill>
                          <a:latin typeface="+mn-lt"/>
                          <a:ea typeface="+mn-ea"/>
                          <a:cs typeface="+mn-ea"/>
                          <a:sym typeface="+mn-lt"/>
                        </a:rPr>
                        <a:t>Abn</a:t>
                      </a:r>
                      <a:r>
                        <a:rPr lang="zh-CN" altLang="en-US" sz="1200" b="0" i="0" u="none" strike="noStrike" dirty="0">
                          <a:solidFill>
                            <a:srgbClr val="000000"/>
                          </a:solidFill>
                          <a:latin typeface="+mn-lt"/>
                          <a:ea typeface="+mn-ea"/>
                          <a:cs typeface="+mn-ea"/>
                          <a:sym typeface="+mn-lt"/>
                        </a:rPr>
                        <a:t>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a:t>
                      </a:r>
                      <a:r>
                        <a:rPr lang="en-US" sz="1200" b="0" i="0" u="none" strike="noStrike" dirty="0" err="1">
                          <a:solidFill>
                            <a:srgbClr val="000000"/>
                          </a:solidFill>
                          <a:latin typeface="+mn-lt"/>
                          <a:ea typeface="+mn-ea"/>
                          <a:cs typeface="+mn-ea"/>
                          <a:sym typeface="+mn-lt"/>
                        </a:rPr>
                        <a:t>SnapImage</a:t>
                      </a:r>
                      <a:r>
                        <a:rPr lang="en-US" sz="1200" b="0" i="0" u="none" strike="noStrike" dirty="0">
                          <a:solidFill>
                            <a:srgbClr val="000000"/>
                          </a:solidFill>
                          <a:latin typeface="+mn-lt"/>
                          <a:ea typeface="+mn-ea"/>
                          <a:cs typeface="+mn-ea"/>
                          <a:sym typeface="+mn-lt"/>
                        </a:rPr>
                        <a:t>\D1_Temp Detection Camera 01_20200422152828.jpg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a:t>
                      </a:r>
                      <a:r>
                        <a:rPr lang="en-US" sz="1200" b="0" i="0" u="none" strike="noStrike" dirty="0" err="1">
                          <a:solidFill>
                            <a:srgbClr val="000000"/>
                          </a:solidFill>
                          <a:latin typeface="+mn-lt"/>
                          <a:ea typeface="+mn-ea"/>
                          <a:cs typeface="+mn-ea"/>
                          <a:sym typeface="+mn-lt"/>
                        </a:rPr>
                        <a:t>CompareImage</a:t>
                      </a:r>
                      <a:r>
                        <a:rPr lang="en-US" sz="1200" b="0" i="0" u="none" strike="noStrike" dirty="0">
                          <a:solidFill>
                            <a:srgbClr val="000000"/>
                          </a:solidFill>
                          <a:latin typeface="+mn-lt"/>
                          <a:ea typeface="+mn-ea"/>
                          <a:cs typeface="+mn-ea"/>
                          <a:sym typeface="+mn-lt"/>
                        </a:rPr>
                        <a:t>\D1_Temp Detection Camera 01_20200422152828.jpg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375285">
                <a:tc>
                  <a:txBody>
                    <a:bodyPr/>
                    <a:lstStyle/>
                    <a:p>
                      <a:pPr algn="l" fontAlgn="ctr"/>
                      <a:r>
                        <a:rPr lang="en-US" sz="1200" b="0" i="0" u="none" strike="noStrike" dirty="0">
                          <a:solidFill>
                            <a:srgbClr val="000000"/>
                          </a:solidFill>
                          <a:latin typeface="+mn-lt"/>
                          <a:ea typeface="+mn-ea"/>
                          <a:cs typeface="+mn-ea"/>
                          <a:sym typeface="+mn-lt"/>
                        </a:rPr>
                        <a:t>D1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dirty="0">
                          <a:solidFill>
                            <a:srgbClr val="000000"/>
                          </a:solidFill>
                          <a:latin typeface="+mn-lt"/>
                          <a:ea typeface="+mn-ea"/>
                          <a:cs typeface="+mn-ea"/>
                          <a:sym typeface="+mn-lt"/>
                        </a:rPr>
                        <a:t>Temp Detection Camera 01</a:t>
                      </a:r>
                      <a:endParaRPr lang="zh-CN" altLang="en-US" sz="1200" b="0" i="0" u="none" strike="noStrike" dirty="0">
                        <a:solidFill>
                          <a:srgbClr val="000000"/>
                        </a:solidFill>
                        <a:latin typeface="+mn-lt"/>
                        <a:ea typeface="+mn-ea"/>
                        <a:cs typeface="+mn-ea"/>
                        <a:sym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2020/4/11  17:35:52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36.6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dirty="0">
                          <a:solidFill>
                            <a:srgbClr val="000000"/>
                          </a:solidFill>
                          <a:latin typeface="+mn-lt"/>
                          <a:ea typeface="+mn-ea"/>
                          <a:cs typeface="+mn-ea"/>
                          <a:sym typeface="+mn-lt"/>
                        </a:rPr>
                        <a:t>Lucy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mn-lt"/>
                          <a:ea typeface="+mn-ea"/>
                          <a:cs typeface="+mn-ea"/>
                          <a:sym typeface="+mn-lt"/>
                        </a:rPr>
                        <a:t>Normal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a:t>
                      </a:r>
                      <a:r>
                        <a:rPr lang="en-US" sz="1200" b="0" i="0" u="none" strike="noStrike" dirty="0" err="1">
                          <a:solidFill>
                            <a:srgbClr val="000000"/>
                          </a:solidFill>
                          <a:latin typeface="+mn-lt"/>
                          <a:ea typeface="+mn-ea"/>
                          <a:cs typeface="+mn-ea"/>
                          <a:sym typeface="+mn-lt"/>
                        </a:rPr>
                        <a:t>SnapImage</a:t>
                      </a:r>
                      <a:r>
                        <a:rPr lang="en-US" sz="1200" b="0" i="0" u="none" strike="noStrike" dirty="0">
                          <a:solidFill>
                            <a:srgbClr val="000000"/>
                          </a:solidFill>
                          <a:latin typeface="+mn-lt"/>
                          <a:ea typeface="+mn-ea"/>
                          <a:cs typeface="+mn-ea"/>
                          <a:sym typeface="+mn-lt"/>
                        </a:rPr>
                        <a:t>\D1_Temp Detection Camera 01_20200422152836.jpg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mn-lt"/>
                          <a:ea typeface="+mn-ea"/>
                          <a:cs typeface="+mn-ea"/>
                          <a:sym typeface="+mn-lt"/>
                        </a:rPr>
                        <a:t>./</a:t>
                      </a:r>
                      <a:r>
                        <a:rPr lang="en-US" sz="1200" b="0" i="0" u="none" strike="noStrike" dirty="0" err="1">
                          <a:solidFill>
                            <a:srgbClr val="000000"/>
                          </a:solidFill>
                          <a:latin typeface="+mn-lt"/>
                          <a:ea typeface="+mn-ea"/>
                          <a:cs typeface="+mn-ea"/>
                          <a:sym typeface="+mn-lt"/>
                        </a:rPr>
                        <a:t>CompareImage</a:t>
                      </a:r>
                      <a:r>
                        <a:rPr lang="en-US" sz="1200" b="0" i="0" u="none" strike="noStrike" dirty="0">
                          <a:solidFill>
                            <a:srgbClr val="000000"/>
                          </a:solidFill>
                          <a:latin typeface="+mn-lt"/>
                          <a:ea typeface="+mn-ea"/>
                          <a:cs typeface="+mn-ea"/>
                          <a:sym typeface="+mn-lt"/>
                        </a:rPr>
                        <a:t>\D1_Temp Detection Camera 01_20200422152836.jpg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21" name="TextBox 20"/>
          <p:cNvSpPr txBox="1"/>
          <p:nvPr/>
        </p:nvSpPr>
        <p:spPr>
          <a:xfrm>
            <a:off x="1051053" y="5525483"/>
            <a:ext cx="11140947" cy="461665"/>
          </a:xfrm>
          <a:prstGeom prst="rect">
            <a:avLst/>
          </a:prstGeom>
          <a:noFill/>
        </p:spPr>
        <p:txBody>
          <a:bodyPr wrap="square" rtlCol="0">
            <a:spAutoFit/>
          </a:bodyPr>
          <a:lstStyle/>
          <a:p>
            <a:r>
              <a:rPr lang="zh-CN" altLang="en-US" sz="2400" b="1" dirty="0">
                <a:solidFill>
                  <a:schemeClr val="accent1"/>
                </a:solidFill>
                <a:cs typeface="+mn-ea"/>
                <a:sym typeface="+mn-lt"/>
              </a:rPr>
              <a:t>One-to-one correspond</a:t>
            </a:r>
            <a:r>
              <a:rPr lang="en-US" altLang="zh-CN" sz="2400" b="1" dirty="0" err="1">
                <a:solidFill>
                  <a:schemeClr val="accent1"/>
                </a:solidFill>
                <a:cs typeface="+mn-ea"/>
                <a:sym typeface="+mn-lt"/>
              </a:rPr>
              <a:t>ing</a:t>
            </a:r>
            <a:r>
              <a:rPr lang="en-US" altLang="zh-CN" sz="2400" b="1" dirty="0">
                <a:solidFill>
                  <a:schemeClr val="accent1"/>
                </a:solidFill>
                <a:cs typeface="+mn-ea"/>
                <a:sym typeface="+mn-lt"/>
              </a:rPr>
              <a:t> display</a:t>
            </a:r>
            <a:r>
              <a:rPr lang="zh-CN" altLang="en-US" sz="2400" b="1" dirty="0">
                <a:solidFill>
                  <a:schemeClr val="accent1"/>
                </a:solidFill>
                <a:cs typeface="+mn-ea"/>
                <a:sym typeface="+mn-lt"/>
              </a:rPr>
              <a:t> </a:t>
            </a:r>
            <a:r>
              <a:rPr lang="en-US" altLang="zh-CN" sz="2400" b="1" dirty="0">
                <a:solidFill>
                  <a:schemeClr val="accent1"/>
                </a:solidFill>
                <a:cs typeface="+mn-ea"/>
                <a:sym typeface="+mn-lt"/>
              </a:rPr>
              <a:t>between temperature and people (pictures)</a:t>
            </a:r>
          </a:p>
        </p:txBody>
      </p:sp>
      <p:graphicFrame>
        <p:nvGraphicFramePr>
          <p:cNvPr id="13" name="对象 12">
            <a:extLst>
              <a:ext uri="{FF2B5EF4-FFF2-40B4-BE49-F238E27FC236}">
                <a16:creationId xmlns="" xmlns:a16="http://schemas.microsoft.com/office/drawing/2014/main" id="{23187429-F673-4A20-A336-115D4D7C18E9}"/>
              </a:ext>
            </a:extLst>
          </p:cNvPr>
          <p:cNvGraphicFramePr>
            <a:graphicFrameLocks noChangeAspect="1"/>
          </p:cNvGraphicFramePr>
          <p:nvPr>
            <p:extLst>
              <p:ext uri="{D42A27DB-BD31-4B8C-83A1-F6EECF244321}">
                <p14:modId xmlns:p14="http://schemas.microsoft.com/office/powerpoint/2010/main" val="3687169028"/>
              </p:ext>
            </p:extLst>
          </p:nvPr>
        </p:nvGraphicFramePr>
        <p:xfrm>
          <a:off x="3396506" y="2617501"/>
          <a:ext cx="785166" cy="1707736"/>
        </p:xfrm>
        <a:graphic>
          <a:graphicData uri="http://schemas.openxmlformats.org/presentationml/2006/ole">
            <mc:AlternateContent xmlns:mc="http://schemas.openxmlformats.org/markup-compatibility/2006">
              <mc:Choice xmlns:v="urn:schemas-microsoft-com:vml" Requires="v">
                <p:oleObj spid="_x0000_s2158" name="启用了宏的工作表" showAsIcon="1" r:id="rId5" imgW="381071" imgH="828636" progId="Excel.SheetMacroEnabled.12">
                  <p:embed/>
                </p:oleObj>
              </mc:Choice>
              <mc:Fallback>
                <p:oleObj name="启用了宏的工作表" showAsIcon="1" r:id="rId5" imgW="381071" imgH="828636" progId="Excel.SheetMacroEnabled.12">
                  <p:embed/>
                  <p:pic>
                    <p:nvPicPr>
                      <p:cNvPr id="0" name=""/>
                      <p:cNvPicPr/>
                      <p:nvPr/>
                    </p:nvPicPr>
                    <p:blipFill>
                      <a:blip r:embed="rId6"/>
                      <a:stretch>
                        <a:fillRect/>
                      </a:stretch>
                    </p:blipFill>
                    <p:spPr>
                      <a:xfrm>
                        <a:off x="3396506" y="2617501"/>
                        <a:ext cx="785166" cy="1707736"/>
                      </a:xfrm>
                      <a:prstGeom prst="rect">
                        <a:avLst/>
                      </a:prstGeom>
                    </p:spPr>
                  </p:pic>
                </p:oleObj>
              </mc:Fallback>
            </mc:AlternateContent>
          </a:graphicData>
        </a:graphic>
      </p:graphicFrame>
      <p:grpSp>
        <p:nvGrpSpPr>
          <p:cNvPr id="31" name="组合 30">
            <a:extLst>
              <a:ext uri="{FF2B5EF4-FFF2-40B4-BE49-F238E27FC236}">
                <a16:creationId xmlns="" xmlns:a16="http://schemas.microsoft.com/office/drawing/2014/main" id="{BA5EFB53-F262-466A-958D-99306EACDEF5}"/>
              </a:ext>
            </a:extLst>
          </p:cNvPr>
          <p:cNvGrpSpPr/>
          <p:nvPr/>
        </p:nvGrpSpPr>
        <p:grpSpPr>
          <a:xfrm>
            <a:off x="423070" y="1360013"/>
            <a:ext cx="6732037" cy="369332"/>
            <a:chOff x="4277938" y="1315493"/>
            <a:chExt cx="6732037" cy="369332"/>
          </a:xfrm>
        </p:grpSpPr>
        <p:sp>
          <p:nvSpPr>
            <p:cNvPr id="33" name="文本框 32">
              <a:extLst>
                <a:ext uri="{FF2B5EF4-FFF2-40B4-BE49-F238E27FC236}">
                  <a16:creationId xmlns="" xmlns:a16="http://schemas.microsoft.com/office/drawing/2014/main" id="{C3C69FFB-05AE-4CF1-B554-CBF46FF8978B}"/>
                </a:ext>
              </a:extLst>
            </p:cNvPr>
            <p:cNvSpPr txBox="1"/>
            <p:nvPr/>
          </p:nvSpPr>
          <p:spPr>
            <a:xfrm>
              <a:off x="4445870" y="1315493"/>
              <a:ext cx="6564105" cy="369332"/>
            </a:xfrm>
            <a:prstGeom prst="rect">
              <a:avLst/>
            </a:prstGeom>
            <a:noFill/>
          </p:spPr>
          <p:txBody>
            <a:bodyPr wrap="none" rtlCol="0">
              <a:spAutoFit/>
            </a:bodyPr>
            <a:lstStyle/>
            <a:p>
              <a:r>
                <a:rPr lang="en-US" altLang="zh-CN" dirty="0">
                  <a:solidFill>
                    <a:schemeClr val="tx1">
                      <a:lumMod val="75000"/>
                      <a:lumOff val="25000"/>
                    </a:schemeClr>
                  </a:solidFill>
                  <a:sym typeface="Calibri" panose="020F0502020204030204" pitchFamily="34" charset="0"/>
                </a:rPr>
                <a:t>Export report Temperature ,snapshot and recognition picture export</a:t>
              </a:r>
              <a:endParaRPr lang="zh-CN" altLang="en-US" dirty="0">
                <a:solidFill>
                  <a:schemeClr val="tx1">
                    <a:lumMod val="75000"/>
                    <a:lumOff val="25000"/>
                  </a:schemeClr>
                </a:solidFill>
                <a:sym typeface="Calibri" panose="020F0502020204030204" pitchFamily="34" charset="0"/>
              </a:endParaRPr>
            </a:p>
          </p:txBody>
        </p:sp>
        <p:grpSp>
          <p:nvGrpSpPr>
            <p:cNvPr id="35" name="组合 34">
              <a:extLst>
                <a:ext uri="{FF2B5EF4-FFF2-40B4-BE49-F238E27FC236}">
                  <a16:creationId xmlns="" xmlns:a16="http://schemas.microsoft.com/office/drawing/2014/main" id="{ED288DAB-379F-4F5C-AFA4-77395948495F}"/>
                </a:ext>
              </a:extLst>
            </p:cNvPr>
            <p:cNvGrpSpPr/>
            <p:nvPr/>
          </p:nvGrpSpPr>
          <p:grpSpPr>
            <a:xfrm>
              <a:off x="4277938" y="1416193"/>
              <a:ext cx="167932" cy="167932"/>
              <a:chOff x="5143500" y="2425850"/>
              <a:chExt cx="222100" cy="222100"/>
            </a:xfrm>
          </p:grpSpPr>
          <p:sp>
            <p:nvSpPr>
              <p:cNvPr id="36" name="椭圆 35">
                <a:extLst>
                  <a:ext uri="{FF2B5EF4-FFF2-40B4-BE49-F238E27FC236}">
                    <a16:creationId xmlns="" xmlns:a16="http://schemas.microsoft.com/office/drawing/2014/main" id="{7B15D8E2-70F4-479D-9F5F-B67AADB48358}"/>
                  </a:ext>
                </a:extLst>
              </p:cNvPr>
              <p:cNvSpPr/>
              <p:nvPr/>
            </p:nvSpPr>
            <p:spPr>
              <a:xfrm>
                <a:off x="5143500" y="2425850"/>
                <a:ext cx="222100" cy="222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sym typeface="Calibri" panose="020F0502020204030204" pitchFamily="34" charset="0"/>
                </a:endParaRPr>
              </a:p>
            </p:txBody>
          </p:sp>
          <p:sp>
            <p:nvSpPr>
              <p:cNvPr id="37" name="椭圆 36">
                <a:extLst>
                  <a:ext uri="{FF2B5EF4-FFF2-40B4-BE49-F238E27FC236}">
                    <a16:creationId xmlns="" xmlns:a16="http://schemas.microsoft.com/office/drawing/2014/main" id="{4CA8FFFC-DEB9-4653-B8F7-AA1B408438D9}"/>
                  </a:ext>
                </a:extLst>
              </p:cNvPr>
              <p:cNvSpPr/>
              <p:nvPr/>
            </p:nvSpPr>
            <p:spPr>
              <a:xfrm>
                <a:off x="5203674" y="2489004"/>
                <a:ext cx="101752" cy="101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sym typeface="Calibri" panose="020F0502020204030204" pitchFamily="34" charset="0"/>
                </a:endParaRPr>
              </a:p>
            </p:txBody>
          </p:sp>
        </p:grpSp>
      </p:grpSp>
      <p:sp>
        <p:nvSpPr>
          <p:cNvPr id="2" name="文本框 1">
            <a:extLst>
              <a:ext uri="{FF2B5EF4-FFF2-40B4-BE49-F238E27FC236}">
                <a16:creationId xmlns="" xmlns:a16="http://schemas.microsoft.com/office/drawing/2014/main" id="{97F08B48-A87C-47B2-A1D2-24254757EBD0}"/>
              </a:ext>
            </a:extLst>
          </p:cNvPr>
          <p:cNvSpPr txBox="1"/>
          <p:nvPr/>
        </p:nvSpPr>
        <p:spPr>
          <a:xfrm>
            <a:off x="3090133" y="3276080"/>
            <a:ext cx="1546873" cy="307777"/>
          </a:xfrm>
          <a:prstGeom prst="rect">
            <a:avLst/>
          </a:prstGeom>
          <a:noFill/>
        </p:spPr>
        <p:txBody>
          <a:bodyPr wrap="square" rtlCol="0">
            <a:spAutoFit/>
          </a:bodyPr>
          <a:lstStyle/>
          <a:p>
            <a:r>
              <a:rPr lang="en-US" altLang="zh-CN" sz="1400" dirty="0">
                <a:solidFill>
                  <a:schemeClr val="tx1">
                    <a:lumMod val="75000"/>
                    <a:lumOff val="25000"/>
                  </a:schemeClr>
                </a:solidFill>
              </a:rPr>
              <a:t>Format: excel CSV</a:t>
            </a:r>
            <a:endParaRPr lang="zh-CN" altLang="en-US" sz="1400" dirty="0">
              <a:solidFill>
                <a:schemeClr val="tx1">
                  <a:lumMod val="75000"/>
                  <a:lumOff val="25000"/>
                </a:schemeClr>
              </a:solidFill>
            </a:endParaRPr>
          </a:p>
        </p:txBody>
      </p:sp>
      <p:sp>
        <p:nvSpPr>
          <p:cNvPr id="40" name="文本框 39">
            <a:extLst>
              <a:ext uri="{FF2B5EF4-FFF2-40B4-BE49-F238E27FC236}">
                <a16:creationId xmlns="" xmlns:a16="http://schemas.microsoft.com/office/drawing/2014/main" id="{97F08B48-A87C-47B2-A1D2-24254757EBD0}"/>
              </a:ext>
            </a:extLst>
          </p:cNvPr>
          <p:cNvSpPr txBox="1"/>
          <p:nvPr/>
        </p:nvSpPr>
        <p:spPr>
          <a:xfrm>
            <a:off x="4712542" y="2451332"/>
            <a:ext cx="6278028" cy="923330"/>
          </a:xfrm>
          <a:prstGeom prst="rect">
            <a:avLst/>
          </a:prstGeom>
          <a:noFill/>
        </p:spPr>
        <p:txBody>
          <a:bodyPr wrap="square" rtlCol="0">
            <a:spAutoFit/>
          </a:bodyPr>
          <a:lstStyle/>
          <a:p>
            <a:r>
              <a:rPr lang="en-US" altLang="zh-CN" dirty="0">
                <a:solidFill>
                  <a:schemeClr val="tx1">
                    <a:lumMod val="75000"/>
                    <a:lumOff val="25000"/>
                  </a:schemeClr>
                </a:solidFill>
              </a:rPr>
              <a:t>When exporting the report, it will also export two image files, one is snapshots captured, one is face library.</a:t>
            </a:r>
            <a:r>
              <a:rPr lang="zh-CN" altLang="en-US" dirty="0">
                <a:solidFill>
                  <a:schemeClr val="tx1">
                    <a:lumMod val="75000"/>
                    <a:lumOff val="25000"/>
                  </a:schemeClr>
                </a:solidFill>
              </a:rPr>
              <a:t> </a:t>
            </a:r>
            <a:r>
              <a:rPr lang="en-US" altLang="zh-CN" dirty="0">
                <a:solidFill>
                  <a:schemeClr val="tx1">
                    <a:lumMod val="75000"/>
                    <a:lumOff val="25000"/>
                  </a:schemeClr>
                </a:solidFill>
              </a:rPr>
              <a:t>When click the hyperlinks in the report, it will link to corresponding pictures</a:t>
            </a:r>
          </a:p>
        </p:txBody>
      </p:sp>
      <p:sp>
        <p:nvSpPr>
          <p:cNvPr id="14" name="文本框 13"/>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latin typeface="+mn-lt"/>
                <a:ea typeface="微软雅黑" panose="020B0503020204020204" pitchFamily="34" charset="-122"/>
                <a:cs typeface="Calibri" panose="020F0502020204030204" pitchFamily="34" charset="0"/>
                <a:sym typeface="Calibri" panose="020F0502020204030204" pitchFamily="34" charset="0"/>
              </a:rPr>
              <a:t>Export R</a:t>
            </a:r>
            <a:r>
              <a:rPr lang="en-US" altLang="zh-CN" sz="4000" b="1" dirty="0" smtClean="0">
                <a:solidFill>
                  <a:srgbClr val="2E8DC2"/>
                </a:solidFill>
                <a:latin typeface="+mn-lt"/>
                <a:ea typeface="微软雅黑" panose="020B0503020204020204" pitchFamily="34" charset="-122"/>
                <a:cs typeface="Calibri" panose="020F0502020204030204" pitchFamily="34" charset="0"/>
                <a:sym typeface="Calibri" panose="020F0502020204030204" pitchFamily="34" charset="0"/>
              </a:rPr>
              <a:t>eport </a:t>
            </a:r>
            <a:endParaRPr lang="en-US" altLang="zh-CN" sz="4000" b="1" dirty="0">
              <a:solidFill>
                <a:srgbClr val="2E8DC2"/>
              </a:solidFill>
              <a:latin typeface="+mn-lt"/>
              <a:ea typeface="微软雅黑" panose="020B0503020204020204" pitchFamily="34" charset="-122"/>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49218239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BF8B804A-9674-4B69-9D29-952DFE3062DA}"/>
              </a:ext>
            </a:extLst>
          </p:cNvPr>
          <p:cNvSpPr/>
          <p:nvPr/>
        </p:nvSpPr>
        <p:spPr>
          <a:xfrm>
            <a:off x="7401558" y="2746458"/>
            <a:ext cx="4465347" cy="1711366"/>
          </a:xfrm>
          <a:prstGeom prst="rect">
            <a:avLst/>
          </a:prstGeom>
        </p:spPr>
        <p:txBody>
          <a:bodyPr wrap="square">
            <a:spAutoFit/>
          </a:bodyPr>
          <a:lstStyle/>
          <a:p>
            <a:pPr marL="285750" indent="-285750">
              <a:lnSpc>
                <a:spcPct val="150000"/>
              </a:lnSpc>
              <a:buClr>
                <a:srgbClr val="2289C2"/>
              </a:buClr>
              <a:buFont typeface="Wingdings" panose="05000000000000000000" pitchFamily="2" charset="2"/>
              <a:buChar char="Ø"/>
            </a:pPr>
            <a:r>
              <a:rPr lang="en-US" altLang="zh-CN" dirty="0">
                <a:solidFill>
                  <a:prstClr val="black"/>
                </a:solidFill>
              </a:rPr>
              <a:t>The system supports Celsius and Fahrenheit temperature </a:t>
            </a:r>
            <a:r>
              <a:rPr lang="en-US" altLang="zh-CN" dirty="0" smtClean="0">
                <a:solidFill>
                  <a:prstClr val="black"/>
                </a:solidFill>
              </a:rPr>
              <a:t>units</a:t>
            </a:r>
          </a:p>
          <a:p>
            <a:pPr marL="285750" indent="-285750">
              <a:lnSpc>
                <a:spcPct val="150000"/>
              </a:lnSpc>
              <a:buClr>
                <a:srgbClr val="2289C2"/>
              </a:buClr>
              <a:buFont typeface="Wingdings" panose="05000000000000000000" pitchFamily="2" charset="2"/>
              <a:buChar char="Ø"/>
            </a:pPr>
            <a:r>
              <a:rPr lang="en-US" altLang="zh-CN" dirty="0" smtClean="0">
                <a:solidFill>
                  <a:prstClr val="black"/>
                </a:solidFill>
              </a:rPr>
              <a:t>The </a:t>
            </a:r>
            <a:r>
              <a:rPr lang="en-US" altLang="zh-CN" dirty="0">
                <a:solidFill>
                  <a:prstClr val="black"/>
                </a:solidFill>
              </a:rPr>
              <a:t>device will not restart after switching unit, the interface will change accordingly</a:t>
            </a:r>
          </a:p>
        </p:txBody>
      </p:sp>
      <p:pic>
        <p:nvPicPr>
          <p:cNvPr id="3" name="图片 2">
            <a:extLst>
              <a:ext uri="{FF2B5EF4-FFF2-40B4-BE49-F238E27FC236}">
                <a16:creationId xmlns="" xmlns:a16="http://schemas.microsoft.com/office/drawing/2014/main" id="{AB698CCA-3405-472E-A0BC-2B109A05E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90" y="1898373"/>
            <a:ext cx="6182919" cy="3438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Temperature </a:t>
            </a:r>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Unit Switching</a:t>
            </a:r>
            <a:endPar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endParaRPr>
          </a:p>
        </p:txBody>
      </p:sp>
      <p:sp>
        <p:nvSpPr>
          <p:cNvPr id="2" name="文本框 1"/>
          <p:cNvSpPr txBox="1"/>
          <p:nvPr/>
        </p:nvSpPr>
        <p:spPr>
          <a:xfrm>
            <a:off x="3418695" y="2561792"/>
            <a:ext cx="841897" cy="369332"/>
          </a:xfrm>
          <a:prstGeom prst="rect">
            <a:avLst/>
          </a:prstGeom>
          <a:noFill/>
        </p:spPr>
        <p:txBody>
          <a:bodyPr wrap="none" rtlCol="0">
            <a:spAutoFit/>
          </a:bodyPr>
          <a:lstStyle/>
          <a:p>
            <a:r>
              <a:rPr lang="zh-CN" altLang="en-US" dirty="0" smtClean="0">
                <a:solidFill>
                  <a:schemeClr val="bg1"/>
                </a:solidFill>
              </a:rPr>
              <a:t>℃ </a:t>
            </a:r>
            <a:r>
              <a:rPr lang="en-US" altLang="zh-CN" dirty="0" smtClean="0">
                <a:solidFill>
                  <a:schemeClr val="bg1"/>
                </a:solidFill>
              </a:rPr>
              <a:t>/ </a:t>
            </a:r>
            <a:r>
              <a:rPr lang="zh-CN" altLang="en-US"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22258526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a:extLst>
              <a:ext uri="{FF2B5EF4-FFF2-40B4-BE49-F238E27FC236}">
                <a16:creationId xmlns="" xmlns:a16="http://schemas.microsoft.com/office/drawing/2014/main" id="{733E8925-D56F-4B5C-A944-975211D76C64}"/>
              </a:ext>
            </a:extLst>
          </p:cNvPr>
          <p:cNvSpPr txBox="1"/>
          <p:nvPr/>
        </p:nvSpPr>
        <p:spPr>
          <a:xfrm>
            <a:off x="3770709" y="3313727"/>
            <a:ext cx="3152775" cy="368300"/>
          </a:xfrm>
          <a:prstGeom prst="rect">
            <a:avLst/>
          </a:prstGeom>
          <a:noFill/>
        </p:spPr>
        <p:txBody>
          <a:bodyPr wrap="square" rtlCol="0">
            <a:spAutoFit/>
          </a:bodyPr>
          <a:lstStyle/>
          <a:p>
            <a:pPr algn="ctr"/>
            <a:r>
              <a:rPr lang="en-US" altLang="zh-CN" dirty="0">
                <a:solidFill>
                  <a:srgbClr val="2E8DC2"/>
                </a:solidFill>
                <a:cs typeface="+mn-ea"/>
                <a:sym typeface="+mn-lt"/>
              </a:rPr>
              <a:t>Face recognition match</a:t>
            </a:r>
            <a:endParaRPr lang="zh-CN" altLang="en-US" dirty="0">
              <a:solidFill>
                <a:srgbClr val="2E8DC2"/>
              </a:solidFill>
              <a:cs typeface="+mn-ea"/>
              <a:sym typeface="+mn-lt"/>
            </a:endParaRPr>
          </a:p>
        </p:txBody>
      </p:sp>
      <p:sp>
        <p:nvSpPr>
          <p:cNvPr id="22" name="TextBox 8">
            <a:extLst>
              <a:ext uri="{FF2B5EF4-FFF2-40B4-BE49-F238E27FC236}">
                <a16:creationId xmlns="" xmlns:a16="http://schemas.microsoft.com/office/drawing/2014/main" id="{333AAE31-08B2-4A74-9D93-090F2B2E03B2}"/>
              </a:ext>
            </a:extLst>
          </p:cNvPr>
          <p:cNvSpPr txBox="1"/>
          <p:nvPr/>
        </p:nvSpPr>
        <p:spPr>
          <a:xfrm>
            <a:off x="4520019" y="4761884"/>
            <a:ext cx="2164955" cy="369332"/>
          </a:xfrm>
          <a:prstGeom prst="rect">
            <a:avLst/>
          </a:prstGeom>
          <a:noFill/>
        </p:spPr>
        <p:txBody>
          <a:bodyPr wrap="square" rtlCol="0">
            <a:spAutoFit/>
          </a:bodyPr>
          <a:lstStyle/>
          <a:p>
            <a:pPr algn="ctr"/>
            <a:r>
              <a:rPr lang="en-US" altLang="zh-CN" dirty="0">
                <a:solidFill>
                  <a:srgbClr val="2E8DC2"/>
                </a:solidFill>
                <a:cs typeface="+mn-ea"/>
                <a:sym typeface="+mn-lt"/>
              </a:rPr>
              <a:t>Playback/Liv</a:t>
            </a:r>
            <a:r>
              <a:rPr lang="zh-CN" altLang="en-US" dirty="0">
                <a:solidFill>
                  <a:srgbClr val="2E8DC2"/>
                </a:solidFill>
                <a:cs typeface="+mn-ea"/>
                <a:sym typeface="+mn-lt"/>
              </a:rPr>
              <a:t>iew</a:t>
            </a:r>
          </a:p>
        </p:txBody>
      </p:sp>
      <p:cxnSp>
        <p:nvCxnSpPr>
          <p:cNvPr id="23" name="直接箭头连接符 22">
            <a:extLst>
              <a:ext uri="{FF2B5EF4-FFF2-40B4-BE49-F238E27FC236}">
                <a16:creationId xmlns="" xmlns:a16="http://schemas.microsoft.com/office/drawing/2014/main" id="{D1CCFF2E-4D84-46F1-A8C9-050FA37FF980}"/>
              </a:ext>
            </a:extLst>
          </p:cNvPr>
          <p:cNvCxnSpPr>
            <a:cxnSpLocks/>
          </p:cNvCxnSpPr>
          <p:nvPr/>
        </p:nvCxnSpPr>
        <p:spPr>
          <a:xfrm>
            <a:off x="4067163" y="4544345"/>
            <a:ext cx="1638312" cy="0"/>
          </a:xfrm>
          <a:prstGeom prst="straightConnector1">
            <a:avLst/>
          </a:prstGeom>
          <a:ln w="28575">
            <a:solidFill>
              <a:srgbClr val="2E8DC2"/>
            </a:solidFill>
            <a:tailEnd type="arrow"/>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 xmlns:a16="http://schemas.microsoft.com/office/drawing/2014/main" id="{E3C0BAF8-F7D5-4AE2-BEDE-5FCD25D425A1}"/>
              </a:ext>
            </a:extLst>
          </p:cNvPr>
          <p:cNvGrpSpPr/>
          <p:nvPr/>
        </p:nvGrpSpPr>
        <p:grpSpPr>
          <a:xfrm>
            <a:off x="4951553" y="1344717"/>
            <a:ext cx="1555376" cy="1637744"/>
            <a:chOff x="5179009" y="1498184"/>
            <a:chExt cx="1555376" cy="1637744"/>
          </a:xfrm>
        </p:grpSpPr>
        <p:sp>
          <p:nvSpPr>
            <p:cNvPr id="30" name="TextBox 23">
              <a:extLst>
                <a:ext uri="{FF2B5EF4-FFF2-40B4-BE49-F238E27FC236}">
                  <a16:creationId xmlns="" xmlns:a16="http://schemas.microsoft.com/office/drawing/2014/main" id="{4E791F5A-4361-4A07-877A-EE8FA180C456}"/>
                </a:ext>
              </a:extLst>
            </p:cNvPr>
            <p:cNvSpPr txBox="1"/>
            <p:nvPr/>
          </p:nvSpPr>
          <p:spPr>
            <a:xfrm>
              <a:off x="5179009" y="2613958"/>
              <a:ext cx="1555376" cy="521970"/>
            </a:xfrm>
            <a:prstGeom prst="rect">
              <a:avLst/>
            </a:prstGeom>
            <a:noFill/>
          </p:spPr>
          <p:txBody>
            <a:bodyPr wrap="square" rtlCol="0">
              <a:spAutoFit/>
            </a:bodyPr>
            <a:lstStyle/>
            <a:p>
              <a:pPr algn="ctr"/>
              <a:r>
                <a:rPr lang="en-US" sz="2800" b="1" dirty="0" err="1">
                  <a:solidFill>
                    <a:srgbClr val="2E8DC2"/>
                  </a:solidFill>
                  <a:cs typeface="+mn-ea"/>
                  <a:sym typeface="+mn-lt"/>
                </a:rPr>
                <a:t>EZV</a:t>
              </a:r>
              <a:r>
                <a:rPr lang="en-US" altLang="zh-CN" sz="2800" b="1" dirty="0" err="1">
                  <a:solidFill>
                    <a:srgbClr val="2E8DC2"/>
                  </a:solidFill>
                  <a:cs typeface="+mn-ea"/>
                  <a:sym typeface="+mn-lt"/>
                </a:rPr>
                <a:t>iew</a:t>
              </a:r>
              <a:endParaRPr lang="en-US" sz="2800" b="1" dirty="0">
                <a:solidFill>
                  <a:srgbClr val="2E8DC2"/>
                </a:solidFill>
                <a:cs typeface="+mn-ea"/>
                <a:sym typeface="+mn-lt"/>
              </a:endParaRPr>
            </a:p>
          </p:txBody>
        </p:sp>
        <p:pic>
          <p:nvPicPr>
            <p:cNvPr id="31" name="图片 30">
              <a:extLst>
                <a:ext uri="{FF2B5EF4-FFF2-40B4-BE49-F238E27FC236}">
                  <a16:creationId xmlns="" xmlns:a16="http://schemas.microsoft.com/office/drawing/2014/main" id="{1F708C5A-B4AC-4070-944A-235ECA152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097" y="1498184"/>
              <a:ext cx="1219200" cy="1219200"/>
            </a:xfrm>
            <a:prstGeom prst="rect">
              <a:avLst/>
            </a:prstGeom>
          </p:spPr>
        </p:pic>
      </p:grpSp>
      <p:cxnSp>
        <p:nvCxnSpPr>
          <p:cNvPr id="36" name="直接箭头连接符 35">
            <a:extLst>
              <a:ext uri="{FF2B5EF4-FFF2-40B4-BE49-F238E27FC236}">
                <a16:creationId xmlns="" xmlns:a16="http://schemas.microsoft.com/office/drawing/2014/main" id="{73CDAC8A-336B-4AE1-ACC5-9FF06D12D1BA}"/>
              </a:ext>
            </a:extLst>
          </p:cNvPr>
          <p:cNvCxnSpPr>
            <a:cxnSpLocks/>
          </p:cNvCxnSpPr>
          <p:nvPr/>
        </p:nvCxnSpPr>
        <p:spPr>
          <a:xfrm>
            <a:off x="4067163" y="5134895"/>
            <a:ext cx="3171837" cy="0"/>
          </a:xfrm>
          <a:prstGeom prst="straightConnector1">
            <a:avLst/>
          </a:prstGeom>
          <a:ln w="28575">
            <a:solidFill>
              <a:srgbClr val="2E8DC2"/>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 xmlns:a16="http://schemas.microsoft.com/office/drawing/2014/main" id="{9C73810A-C8DA-49B0-B3FB-A91DAD164F7B}"/>
              </a:ext>
            </a:extLst>
          </p:cNvPr>
          <p:cNvCxnSpPr>
            <a:cxnSpLocks/>
          </p:cNvCxnSpPr>
          <p:nvPr/>
        </p:nvCxnSpPr>
        <p:spPr>
          <a:xfrm>
            <a:off x="4059743" y="3677570"/>
            <a:ext cx="1638312" cy="0"/>
          </a:xfrm>
          <a:prstGeom prst="straightConnector1">
            <a:avLst/>
          </a:prstGeom>
          <a:ln w="28575">
            <a:solidFill>
              <a:srgbClr val="2E8DC2"/>
            </a:solidFill>
            <a:tailEnd type="arrow"/>
          </a:ln>
        </p:spPr>
        <p:style>
          <a:lnRef idx="1">
            <a:schemeClr val="accent1"/>
          </a:lnRef>
          <a:fillRef idx="0">
            <a:schemeClr val="accent1"/>
          </a:fillRef>
          <a:effectRef idx="0">
            <a:schemeClr val="accent1"/>
          </a:effectRef>
          <a:fontRef idx="minor">
            <a:schemeClr val="tx1"/>
          </a:fontRef>
        </p:style>
      </p:cxnSp>
      <p:sp>
        <p:nvSpPr>
          <p:cNvPr id="38" name="TextBox 7">
            <a:extLst>
              <a:ext uri="{FF2B5EF4-FFF2-40B4-BE49-F238E27FC236}">
                <a16:creationId xmlns="" xmlns:a16="http://schemas.microsoft.com/office/drawing/2014/main" id="{0AE43319-2287-42D8-BE55-33613F01089C}"/>
              </a:ext>
            </a:extLst>
          </p:cNvPr>
          <p:cNvSpPr txBox="1"/>
          <p:nvPr/>
        </p:nvSpPr>
        <p:spPr>
          <a:xfrm>
            <a:off x="4026110" y="3909221"/>
            <a:ext cx="3152775" cy="646331"/>
          </a:xfrm>
          <a:prstGeom prst="rect">
            <a:avLst/>
          </a:prstGeom>
          <a:noFill/>
        </p:spPr>
        <p:txBody>
          <a:bodyPr wrap="square" rtlCol="0">
            <a:spAutoFit/>
          </a:bodyPr>
          <a:lstStyle/>
          <a:p>
            <a:pPr algn="ctr"/>
            <a:r>
              <a:rPr lang="en-US" altLang="zh-CN" dirty="0">
                <a:solidFill>
                  <a:srgbClr val="2E8DC2"/>
                </a:solidFill>
                <a:cs typeface="+mn-ea"/>
                <a:sym typeface="+mn-lt"/>
              </a:rPr>
              <a:t>Abnormal temperature a</a:t>
            </a:r>
            <a:r>
              <a:rPr lang="zh-CN" altLang="en-US" dirty="0">
                <a:solidFill>
                  <a:srgbClr val="2E8DC2"/>
                </a:solidFill>
                <a:cs typeface="+mn-ea"/>
                <a:sym typeface="+mn-lt"/>
              </a:rPr>
              <a:t>larm message reception</a:t>
            </a:r>
          </a:p>
        </p:txBody>
      </p:sp>
      <p:sp>
        <p:nvSpPr>
          <p:cNvPr id="43" name="文本框 42"/>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App </a:t>
            </a:r>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Features</a:t>
            </a:r>
          </a:p>
        </p:txBody>
      </p:sp>
      <p:grpSp>
        <p:nvGrpSpPr>
          <p:cNvPr id="5" name="组合 4"/>
          <p:cNvGrpSpPr/>
          <p:nvPr/>
        </p:nvGrpSpPr>
        <p:grpSpPr>
          <a:xfrm>
            <a:off x="1682696" y="1666163"/>
            <a:ext cx="2465894" cy="5070210"/>
            <a:chOff x="4693993" y="1142465"/>
            <a:chExt cx="2465894" cy="5070210"/>
          </a:xfrm>
        </p:grpSpPr>
        <p:sp>
          <p:nvSpPr>
            <p:cNvPr id="4" name="矩形 3"/>
            <p:cNvSpPr/>
            <p:nvPr/>
          </p:nvSpPr>
          <p:spPr>
            <a:xfrm>
              <a:off x="4834960" y="1530634"/>
              <a:ext cx="2161328" cy="412432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30913" t="14954" r="28649" b="15975"/>
            <a:stretch/>
          </p:blipFill>
          <p:spPr>
            <a:xfrm>
              <a:off x="4693993" y="1142465"/>
              <a:ext cx="2465894" cy="5070210"/>
            </a:xfrm>
            <a:prstGeom prst="rect">
              <a:avLst/>
            </a:prstGeom>
          </p:spPr>
        </p:pic>
      </p:grpSp>
      <p:grpSp>
        <p:nvGrpSpPr>
          <p:cNvPr id="44" name="组合 43"/>
          <p:cNvGrpSpPr/>
          <p:nvPr/>
        </p:nvGrpSpPr>
        <p:grpSpPr>
          <a:xfrm>
            <a:off x="7219938" y="1666163"/>
            <a:ext cx="2465894" cy="5070210"/>
            <a:chOff x="4693993" y="1142465"/>
            <a:chExt cx="2465894" cy="5070210"/>
          </a:xfrm>
        </p:grpSpPr>
        <p:sp>
          <p:nvSpPr>
            <p:cNvPr id="46" name="矩形 45"/>
            <p:cNvSpPr/>
            <p:nvPr/>
          </p:nvSpPr>
          <p:spPr>
            <a:xfrm>
              <a:off x="4834960" y="1530634"/>
              <a:ext cx="2161328" cy="4140533"/>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rotWithShape="1">
            <a:blip r:embed="rId5" cstate="print">
              <a:extLst>
                <a:ext uri="{28A0092B-C50C-407E-A947-70E740481C1C}">
                  <a14:useLocalDpi xmlns:a14="http://schemas.microsoft.com/office/drawing/2010/main" val="0"/>
                </a:ext>
              </a:extLst>
            </a:blip>
            <a:srcRect l="30913" t="14954" r="28649" b="15975"/>
            <a:stretch/>
          </p:blipFill>
          <p:spPr>
            <a:xfrm>
              <a:off x="4693993" y="1142465"/>
              <a:ext cx="2465894" cy="5070210"/>
            </a:xfrm>
            <a:prstGeom prst="rect">
              <a:avLst/>
            </a:prstGeom>
          </p:spPr>
        </p:pic>
      </p:grpSp>
    </p:spTree>
    <p:extLst>
      <p:ext uri="{BB962C8B-B14F-4D97-AF65-F5344CB8AC3E}">
        <p14:creationId xmlns:p14="http://schemas.microsoft.com/office/powerpoint/2010/main" val="4565328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Application </a:t>
            </a:r>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Scenario</a:t>
            </a:r>
            <a:endPar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endParaRPr>
          </a:p>
        </p:txBody>
      </p:sp>
      <p:sp>
        <p:nvSpPr>
          <p:cNvPr id="17" name="矩形 16"/>
          <p:cNvSpPr/>
          <p:nvPr/>
        </p:nvSpPr>
        <p:spPr>
          <a:xfrm>
            <a:off x="0" y="2554338"/>
            <a:ext cx="12192000" cy="3374608"/>
          </a:xfrm>
          <a:prstGeom prst="rect">
            <a:avLst/>
          </a:prstGeom>
          <a:solidFill>
            <a:srgbClr val="CB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Calibri" panose="020F0502020204030204" pitchFamily="34" charset="0"/>
              <a:sym typeface="Calibri" panose="020F0502020204030204" pitchFamily="34" charset="0"/>
            </a:endParaRPr>
          </a:p>
        </p:txBody>
      </p:sp>
      <p:sp>
        <p:nvSpPr>
          <p:cNvPr id="20" name="矩形 19"/>
          <p:cNvSpPr/>
          <p:nvPr/>
        </p:nvSpPr>
        <p:spPr>
          <a:xfrm>
            <a:off x="1" y="2546345"/>
            <a:ext cx="2903676" cy="335915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1" name="矩形 20"/>
          <p:cNvSpPr/>
          <p:nvPr/>
        </p:nvSpPr>
        <p:spPr>
          <a:xfrm>
            <a:off x="3096109" y="2546345"/>
            <a:ext cx="2903676" cy="3359155"/>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2" name="矩形 21"/>
          <p:cNvSpPr/>
          <p:nvPr/>
        </p:nvSpPr>
        <p:spPr>
          <a:xfrm>
            <a:off x="6192217" y="2546345"/>
            <a:ext cx="2903676" cy="3359155"/>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4" name="矩形 23"/>
          <p:cNvSpPr/>
          <p:nvPr/>
        </p:nvSpPr>
        <p:spPr>
          <a:xfrm>
            <a:off x="9288324" y="2546345"/>
            <a:ext cx="2903676" cy="3359155"/>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5" name="矩形 24"/>
          <p:cNvSpPr/>
          <p:nvPr/>
        </p:nvSpPr>
        <p:spPr>
          <a:xfrm>
            <a:off x="0" y="1928006"/>
            <a:ext cx="12192000" cy="618339"/>
          </a:xfrm>
          <a:prstGeom prst="rect">
            <a:avLst/>
          </a:prstGeom>
          <a:gradFill>
            <a:gsLst>
              <a:gs pos="99000">
                <a:schemeClr val="accent1">
                  <a:alpha val="50000"/>
                </a:schemeClr>
              </a:gs>
              <a:gs pos="0">
                <a:schemeClr val="accent1">
                  <a:lumMod val="100000"/>
                </a:schemeClr>
              </a:gs>
            </a:gsLst>
            <a:lin ang="0" scaled="0"/>
          </a:gradFill>
          <a:ln>
            <a:noFill/>
          </a:ln>
        </p:spPr>
        <p:txBody>
          <a:bodyPr/>
          <a:lstStyle/>
          <a:p>
            <a:endParaRPr lang="zh-CN" altLang="en-US" sz="1799" dirty="0">
              <a:solidFill>
                <a:schemeClr val="tx1">
                  <a:lumMod val="75000"/>
                  <a:lumOff val="25000"/>
                </a:schemeClr>
              </a:solidFill>
              <a:latin typeface="Calibri" panose="020F0502020204030204" pitchFamily="34" charset="0"/>
              <a:ea typeface="宋体" panose="02010600030101010101" pitchFamily="2" charset="-122"/>
            </a:endParaRPr>
          </a:p>
        </p:txBody>
      </p:sp>
      <p:grpSp>
        <p:nvGrpSpPr>
          <p:cNvPr id="36" name="组合 35"/>
          <p:cNvGrpSpPr/>
          <p:nvPr/>
        </p:nvGrpSpPr>
        <p:grpSpPr>
          <a:xfrm>
            <a:off x="4160180" y="2052509"/>
            <a:ext cx="3970448" cy="369332"/>
            <a:chOff x="4027268" y="3005009"/>
            <a:chExt cx="3970448" cy="369332"/>
          </a:xfrm>
        </p:grpSpPr>
        <p:sp>
          <p:nvSpPr>
            <p:cNvPr id="37" name="文本框 36"/>
            <p:cNvSpPr txBox="1"/>
            <p:nvPr/>
          </p:nvSpPr>
          <p:spPr>
            <a:xfrm>
              <a:off x="4175964" y="3005009"/>
              <a:ext cx="3821752" cy="369332"/>
            </a:xfrm>
            <a:prstGeom prst="rect">
              <a:avLst/>
            </a:prstGeom>
            <a:noFill/>
          </p:spPr>
          <p:txBody>
            <a:bodyPr wrap="none" rtlCol="0">
              <a:spAutoFit/>
            </a:bodyPr>
            <a:lstStyle/>
            <a:p>
              <a:r>
                <a:rPr lang="en-US" altLang="zh-CN" dirty="0" smtClean="0">
                  <a:solidFill>
                    <a:schemeClr val="tx1">
                      <a:lumMod val="75000"/>
                      <a:lumOff val="25000"/>
                    </a:schemeClr>
                  </a:solidFill>
                </a:rPr>
                <a:t>Long range temperature measurement</a:t>
              </a:r>
              <a:endParaRPr lang="zh-CN" altLang="en-US" dirty="0">
                <a:solidFill>
                  <a:schemeClr val="tx1">
                    <a:lumMod val="75000"/>
                    <a:lumOff val="25000"/>
                  </a:schemeClr>
                </a:solidFill>
              </a:endParaRPr>
            </a:p>
          </p:txBody>
        </p:sp>
        <p:sp>
          <p:nvSpPr>
            <p:cNvPr id="38" name="iconfont-1187-867859"/>
            <p:cNvSpPr>
              <a:spLocks noChangeAspect="1"/>
            </p:cNvSpPr>
            <p:nvPr/>
          </p:nvSpPr>
          <p:spPr bwMode="auto">
            <a:xfrm flipH="1">
              <a:off x="4027268" y="3135164"/>
              <a:ext cx="206751" cy="155900"/>
            </a:xfrm>
            <a:custGeom>
              <a:avLst/>
              <a:gdLst>
                <a:gd name="T0" fmla="*/ 10397 w 12867"/>
                <a:gd name="T1" fmla="*/ 3762 h 9701"/>
                <a:gd name="T2" fmla="*/ 12479 w 12867"/>
                <a:gd name="T3" fmla="*/ 6910 h 9701"/>
                <a:gd name="T4" fmla="*/ 12802 w 12867"/>
                <a:gd name="T5" fmla="*/ 9701 h 9701"/>
                <a:gd name="T6" fmla="*/ 12096 w 12867"/>
                <a:gd name="T7" fmla="*/ 8604 h 9701"/>
                <a:gd name="T8" fmla="*/ 9701 w 12867"/>
                <a:gd name="T9" fmla="*/ 6645 h 9701"/>
                <a:gd name="T10" fmla="*/ 6140 w 12867"/>
                <a:gd name="T11" fmla="*/ 6140 h 9701"/>
                <a:gd name="T12" fmla="*/ 6140 w 12867"/>
                <a:gd name="T13" fmla="*/ 8699 h 9701"/>
                <a:gd name="T14" fmla="*/ 0 w 12867"/>
                <a:gd name="T15" fmla="*/ 4350 h 9701"/>
                <a:gd name="T16" fmla="*/ 6140 w 12867"/>
                <a:gd name="T17" fmla="*/ 0 h 9701"/>
                <a:gd name="T18" fmla="*/ 6140 w 12867"/>
                <a:gd name="T19" fmla="*/ 2583 h 9701"/>
                <a:gd name="T20" fmla="*/ 8386 w 12867"/>
                <a:gd name="T21" fmla="*/ 2853 h 9701"/>
                <a:gd name="T22" fmla="*/ 10397 w 12867"/>
                <a:gd name="T23" fmla="*/ 3762 h 9701"/>
                <a:gd name="T24" fmla="*/ 10397 w 12867"/>
                <a:gd name="T25" fmla="*/ 3762 h 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7" h="9701">
                  <a:moveTo>
                    <a:pt x="10397" y="3762"/>
                  </a:moveTo>
                  <a:cubicBezTo>
                    <a:pt x="11157" y="4215"/>
                    <a:pt x="12090" y="5438"/>
                    <a:pt x="12479" y="6910"/>
                  </a:cubicBezTo>
                  <a:cubicBezTo>
                    <a:pt x="12867" y="8382"/>
                    <a:pt x="12802" y="9701"/>
                    <a:pt x="12802" y="9701"/>
                  </a:cubicBezTo>
                  <a:cubicBezTo>
                    <a:pt x="12802" y="9701"/>
                    <a:pt x="12300" y="8889"/>
                    <a:pt x="12096" y="8604"/>
                  </a:cubicBezTo>
                  <a:cubicBezTo>
                    <a:pt x="11892" y="8320"/>
                    <a:pt x="11034" y="7260"/>
                    <a:pt x="9701" y="6645"/>
                  </a:cubicBezTo>
                  <a:cubicBezTo>
                    <a:pt x="8368" y="6031"/>
                    <a:pt x="6140" y="6140"/>
                    <a:pt x="6140" y="6140"/>
                  </a:cubicBezTo>
                  <a:lnTo>
                    <a:pt x="6140" y="8699"/>
                  </a:lnTo>
                  <a:lnTo>
                    <a:pt x="0" y="4350"/>
                  </a:lnTo>
                  <a:lnTo>
                    <a:pt x="6140" y="0"/>
                  </a:lnTo>
                  <a:lnTo>
                    <a:pt x="6140" y="2583"/>
                  </a:lnTo>
                  <a:cubicBezTo>
                    <a:pt x="6140" y="2583"/>
                    <a:pt x="7615" y="2694"/>
                    <a:pt x="8386" y="2853"/>
                  </a:cubicBezTo>
                  <a:cubicBezTo>
                    <a:pt x="9685" y="3122"/>
                    <a:pt x="10397" y="3762"/>
                    <a:pt x="10397" y="3762"/>
                  </a:cubicBezTo>
                  <a:close/>
                  <a:moveTo>
                    <a:pt x="10397" y="3762"/>
                  </a:moveTo>
                  <a:close/>
                </a:path>
              </a:pathLst>
            </a:custGeom>
            <a:solidFill>
              <a:schemeClr val="tx1">
                <a:lumMod val="75000"/>
                <a:lumOff val="25000"/>
              </a:schemeClr>
            </a:solidFill>
            <a:ln>
              <a:noFill/>
            </a:ln>
          </p:spPr>
        </p:sp>
      </p:grpSp>
      <p:grpSp>
        <p:nvGrpSpPr>
          <p:cNvPr id="39" name="组合 38"/>
          <p:cNvGrpSpPr/>
          <p:nvPr/>
        </p:nvGrpSpPr>
        <p:grpSpPr>
          <a:xfrm>
            <a:off x="115429" y="2052509"/>
            <a:ext cx="2944689" cy="369332"/>
            <a:chOff x="-42836" y="3005009"/>
            <a:chExt cx="2944689" cy="369332"/>
          </a:xfrm>
        </p:grpSpPr>
        <p:sp>
          <p:nvSpPr>
            <p:cNvPr id="40" name="文本框 39"/>
            <p:cNvSpPr txBox="1"/>
            <p:nvPr/>
          </p:nvSpPr>
          <p:spPr>
            <a:xfrm>
              <a:off x="102753" y="3005009"/>
              <a:ext cx="2799100" cy="369332"/>
            </a:xfrm>
            <a:prstGeom prst="rect">
              <a:avLst/>
            </a:prstGeom>
            <a:noFill/>
          </p:spPr>
          <p:txBody>
            <a:bodyPr wrap="none" rtlCol="0">
              <a:spAutoFit/>
            </a:bodyPr>
            <a:lstStyle/>
            <a:p>
              <a:r>
                <a:rPr lang="en-US" altLang="zh-CN" dirty="0">
                  <a:solidFill>
                    <a:schemeClr val="tx1">
                      <a:lumMod val="75000"/>
                      <a:lumOff val="25000"/>
                    </a:schemeClr>
                  </a:solidFill>
                </a:rPr>
                <a:t>Quick </a:t>
              </a:r>
              <a:r>
                <a:rPr lang="en-US" altLang="zh-CN" dirty="0" smtClean="0">
                  <a:solidFill>
                    <a:schemeClr val="tx1">
                      <a:lumMod val="75000"/>
                      <a:lumOff val="25000"/>
                    </a:schemeClr>
                  </a:solidFill>
                </a:rPr>
                <a:t>preliminary Screening</a:t>
              </a:r>
              <a:endParaRPr lang="zh-CN" altLang="en-US" dirty="0">
                <a:solidFill>
                  <a:schemeClr val="tx1">
                    <a:lumMod val="75000"/>
                    <a:lumOff val="25000"/>
                  </a:schemeClr>
                </a:solidFill>
              </a:endParaRPr>
            </a:p>
          </p:txBody>
        </p:sp>
        <p:sp>
          <p:nvSpPr>
            <p:cNvPr id="41" name="iconfont-1187-867859"/>
            <p:cNvSpPr>
              <a:spLocks noChangeAspect="1"/>
            </p:cNvSpPr>
            <p:nvPr/>
          </p:nvSpPr>
          <p:spPr bwMode="auto">
            <a:xfrm flipH="1">
              <a:off x="-42836" y="3135164"/>
              <a:ext cx="206751" cy="155900"/>
            </a:xfrm>
            <a:custGeom>
              <a:avLst/>
              <a:gdLst>
                <a:gd name="T0" fmla="*/ 10397 w 12867"/>
                <a:gd name="T1" fmla="*/ 3762 h 9701"/>
                <a:gd name="T2" fmla="*/ 12479 w 12867"/>
                <a:gd name="T3" fmla="*/ 6910 h 9701"/>
                <a:gd name="T4" fmla="*/ 12802 w 12867"/>
                <a:gd name="T5" fmla="*/ 9701 h 9701"/>
                <a:gd name="T6" fmla="*/ 12096 w 12867"/>
                <a:gd name="T7" fmla="*/ 8604 h 9701"/>
                <a:gd name="T8" fmla="*/ 9701 w 12867"/>
                <a:gd name="T9" fmla="*/ 6645 h 9701"/>
                <a:gd name="T10" fmla="*/ 6140 w 12867"/>
                <a:gd name="T11" fmla="*/ 6140 h 9701"/>
                <a:gd name="T12" fmla="*/ 6140 w 12867"/>
                <a:gd name="T13" fmla="*/ 8699 h 9701"/>
                <a:gd name="T14" fmla="*/ 0 w 12867"/>
                <a:gd name="T15" fmla="*/ 4350 h 9701"/>
                <a:gd name="T16" fmla="*/ 6140 w 12867"/>
                <a:gd name="T17" fmla="*/ 0 h 9701"/>
                <a:gd name="T18" fmla="*/ 6140 w 12867"/>
                <a:gd name="T19" fmla="*/ 2583 h 9701"/>
                <a:gd name="T20" fmla="*/ 8386 w 12867"/>
                <a:gd name="T21" fmla="*/ 2853 h 9701"/>
                <a:gd name="T22" fmla="*/ 10397 w 12867"/>
                <a:gd name="T23" fmla="*/ 3762 h 9701"/>
                <a:gd name="T24" fmla="*/ 10397 w 12867"/>
                <a:gd name="T25" fmla="*/ 3762 h 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7" h="9701">
                  <a:moveTo>
                    <a:pt x="10397" y="3762"/>
                  </a:moveTo>
                  <a:cubicBezTo>
                    <a:pt x="11157" y="4215"/>
                    <a:pt x="12090" y="5438"/>
                    <a:pt x="12479" y="6910"/>
                  </a:cubicBezTo>
                  <a:cubicBezTo>
                    <a:pt x="12867" y="8382"/>
                    <a:pt x="12802" y="9701"/>
                    <a:pt x="12802" y="9701"/>
                  </a:cubicBezTo>
                  <a:cubicBezTo>
                    <a:pt x="12802" y="9701"/>
                    <a:pt x="12300" y="8889"/>
                    <a:pt x="12096" y="8604"/>
                  </a:cubicBezTo>
                  <a:cubicBezTo>
                    <a:pt x="11892" y="8320"/>
                    <a:pt x="11034" y="7260"/>
                    <a:pt x="9701" y="6645"/>
                  </a:cubicBezTo>
                  <a:cubicBezTo>
                    <a:pt x="8368" y="6031"/>
                    <a:pt x="6140" y="6140"/>
                    <a:pt x="6140" y="6140"/>
                  </a:cubicBezTo>
                  <a:lnTo>
                    <a:pt x="6140" y="8699"/>
                  </a:lnTo>
                  <a:lnTo>
                    <a:pt x="0" y="4350"/>
                  </a:lnTo>
                  <a:lnTo>
                    <a:pt x="6140" y="0"/>
                  </a:lnTo>
                  <a:lnTo>
                    <a:pt x="6140" y="2583"/>
                  </a:lnTo>
                  <a:cubicBezTo>
                    <a:pt x="6140" y="2583"/>
                    <a:pt x="7615" y="2694"/>
                    <a:pt x="8386" y="2853"/>
                  </a:cubicBezTo>
                  <a:cubicBezTo>
                    <a:pt x="9685" y="3122"/>
                    <a:pt x="10397" y="3762"/>
                    <a:pt x="10397" y="3762"/>
                  </a:cubicBezTo>
                  <a:close/>
                  <a:moveTo>
                    <a:pt x="10397" y="3762"/>
                  </a:moveTo>
                  <a:close/>
                </a:path>
              </a:pathLst>
            </a:custGeom>
            <a:solidFill>
              <a:schemeClr val="tx1">
                <a:lumMod val="75000"/>
                <a:lumOff val="25000"/>
              </a:schemeClr>
            </a:solidFill>
            <a:ln>
              <a:noFill/>
            </a:ln>
          </p:spPr>
        </p:sp>
      </p:grpSp>
      <p:grpSp>
        <p:nvGrpSpPr>
          <p:cNvPr id="42" name="组合 41"/>
          <p:cNvGrpSpPr/>
          <p:nvPr/>
        </p:nvGrpSpPr>
        <p:grpSpPr>
          <a:xfrm>
            <a:off x="9230689" y="2052509"/>
            <a:ext cx="2853356" cy="369332"/>
            <a:chOff x="9116389" y="3005009"/>
            <a:chExt cx="2853356" cy="369332"/>
          </a:xfrm>
        </p:grpSpPr>
        <p:sp>
          <p:nvSpPr>
            <p:cNvPr id="43" name="文本框 42"/>
            <p:cNvSpPr txBox="1"/>
            <p:nvPr/>
          </p:nvSpPr>
          <p:spPr>
            <a:xfrm>
              <a:off x="9271827" y="3005009"/>
              <a:ext cx="2697918" cy="369332"/>
            </a:xfrm>
            <a:prstGeom prst="rect">
              <a:avLst/>
            </a:prstGeom>
            <a:noFill/>
          </p:spPr>
          <p:txBody>
            <a:bodyPr wrap="none" rtlCol="0">
              <a:spAutoFit/>
            </a:bodyPr>
            <a:lstStyle/>
            <a:p>
              <a:r>
                <a:rPr lang="en-US" altLang="zh-CN" dirty="0" smtClean="0">
                  <a:solidFill>
                    <a:schemeClr val="tx1">
                      <a:lumMod val="75000"/>
                      <a:lumOff val="25000"/>
                    </a:schemeClr>
                  </a:solidFill>
                </a:rPr>
                <a:t>No need extra cooperation</a:t>
              </a:r>
              <a:endParaRPr lang="zh-CN" altLang="en-US" dirty="0">
                <a:solidFill>
                  <a:schemeClr val="tx1">
                    <a:lumMod val="75000"/>
                    <a:lumOff val="25000"/>
                  </a:schemeClr>
                </a:solidFill>
              </a:endParaRPr>
            </a:p>
          </p:txBody>
        </p:sp>
        <p:sp>
          <p:nvSpPr>
            <p:cNvPr id="44" name="iconfont-1187-867859"/>
            <p:cNvSpPr>
              <a:spLocks noChangeAspect="1"/>
            </p:cNvSpPr>
            <p:nvPr/>
          </p:nvSpPr>
          <p:spPr bwMode="auto">
            <a:xfrm flipH="1">
              <a:off x="9116389" y="3135164"/>
              <a:ext cx="206751" cy="155900"/>
            </a:xfrm>
            <a:custGeom>
              <a:avLst/>
              <a:gdLst>
                <a:gd name="T0" fmla="*/ 10397 w 12867"/>
                <a:gd name="T1" fmla="*/ 3762 h 9701"/>
                <a:gd name="T2" fmla="*/ 12479 w 12867"/>
                <a:gd name="T3" fmla="*/ 6910 h 9701"/>
                <a:gd name="T4" fmla="*/ 12802 w 12867"/>
                <a:gd name="T5" fmla="*/ 9701 h 9701"/>
                <a:gd name="T6" fmla="*/ 12096 w 12867"/>
                <a:gd name="T7" fmla="*/ 8604 h 9701"/>
                <a:gd name="T8" fmla="*/ 9701 w 12867"/>
                <a:gd name="T9" fmla="*/ 6645 h 9701"/>
                <a:gd name="T10" fmla="*/ 6140 w 12867"/>
                <a:gd name="T11" fmla="*/ 6140 h 9701"/>
                <a:gd name="T12" fmla="*/ 6140 w 12867"/>
                <a:gd name="T13" fmla="*/ 8699 h 9701"/>
                <a:gd name="T14" fmla="*/ 0 w 12867"/>
                <a:gd name="T15" fmla="*/ 4350 h 9701"/>
                <a:gd name="T16" fmla="*/ 6140 w 12867"/>
                <a:gd name="T17" fmla="*/ 0 h 9701"/>
                <a:gd name="T18" fmla="*/ 6140 w 12867"/>
                <a:gd name="T19" fmla="*/ 2583 h 9701"/>
                <a:gd name="T20" fmla="*/ 8386 w 12867"/>
                <a:gd name="T21" fmla="*/ 2853 h 9701"/>
                <a:gd name="T22" fmla="*/ 10397 w 12867"/>
                <a:gd name="T23" fmla="*/ 3762 h 9701"/>
                <a:gd name="T24" fmla="*/ 10397 w 12867"/>
                <a:gd name="T25" fmla="*/ 3762 h 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7" h="9701">
                  <a:moveTo>
                    <a:pt x="10397" y="3762"/>
                  </a:moveTo>
                  <a:cubicBezTo>
                    <a:pt x="11157" y="4215"/>
                    <a:pt x="12090" y="5438"/>
                    <a:pt x="12479" y="6910"/>
                  </a:cubicBezTo>
                  <a:cubicBezTo>
                    <a:pt x="12867" y="8382"/>
                    <a:pt x="12802" y="9701"/>
                    <a:pt x="12802" y="9701"/>
                  </a:cubicBezTo>
                  <a:cubicBezTo>
                    <a:pt x="12802" y="9701"/>
                    <a:pt x="12300" y="8889"/>
                    <a:pt x="12096" y="8604"/>
                  </a:cubicBezTo>
                  <a:cubicBezTo>
                    <a:pt x="11892" y="8320"/>
                    <a:pt x="11034" y="7260"/>
                    <a:pt x="9701" y="6645"/>
                  </a:cubicBezTo>
                  <a:cubicBezTo>
                    <a:pt x="8368" y="6031"/>
                    <a:pt x="6140" y="6140"/>
                    <a:pt x="6140" y="6140"/>
                  </a:cubicBezTo>
                  <a:lnTo>
                    <a:pt x="6140" y="8699"/>
                  </a:lnTo>
                  <a:lnTo>
                    <a:pt x="0" y="4350"/>
                  </a:lnTo>
                  <a:lnTo>
                    <a:pt x="6140" y="0"/>
                  </a:lnTo>
                  <a:lnTo>
                    <a:pt x="6140" y="2583"/>
                  </a:lnTo>
                  <a:cubicBezTo>
                    <a:pt x="6140" y="2583"/>
                    <a:pt x="7615" y="2694"/>
                    <a:pt x="8386" y="2853"/>
                  </a:cubicBezTo>
                  <a:cubicBezTo>
                    <a:pt x="9685" y="3122"/>
                    <a:pt x="10397" y="3762"/>
                    <a:pt x="10397" y="3762"/>
                  </a:cubicBezTo>
                  <a:close/>
                  <a:moveTo>
                    <a:pt x="10397" y="3762"/>
                  </a:moveTo>
                  <a:close/>
                </a:path>
              </a:pathLst>
            </a:custGeom>
            <a:solidFill>
              <a:schemeClr val="tx1">
                <a:lumMod val="75000"/>
                <a:lumOff val="25000"/>
              </a:schemeClr>
            </a:solidFill>
            <a:ln>
              <a:noFill/>
            </a:ln>
          </p:spPr>
        </p:sp>
      </p:grpSp>
      <p:sp>
        <p:nvSpPr>
          <p:cNvPr id="45" name="矩形 44"/>
          <p:cNvSpPr/>
          <p:nvPr/>
        </p:nvSpPr>
        <p:spPr>
          <a:xfrm>
            <a:off x="-1" y="4224184"/>
            <a:ext cx="2903677" cy="1681316"/>
          </a:xfrm>
          <a:prstGeom prst="rect">
            <a:avLst/>
          </a:prstGeom>
          <a:gradFill>
            <a:gsLst>
              <a:gs pos="0">
                <a:schemeClr val="tx1">
                  <a:alpha val="0"/>
                </a:schemeClr>
              </a:gs>
              <a:gs pos="100000">
                <a:schemeClr val="tx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46" name="矩形 45"/>
          <p:cNvSpPr/>
          <p:nvPr/>
        </p:nvSpPr>
        <p:spPr>
          <a:xfrm>
            <a:off x="977187" y="5306397"/>
            <a:ext cx="949299" cy="400110"/>
          </a:xfrm>
          <a:prstGeom prst="rect">
            <a:avLst/>
          </a:prstGeom>
        </p:spPr>
        <p:txBody>
          <a:bodyPr wrap="none">
            <a:spAutoFit/>
          </a:bodyPr>
          <a:lstStyle/>
          <a:p>
            <a:pPr algn="ctr"/>
            <a:r>
              <a:rPr lang="en-US" altLang="zh-CN" sz="2000" b="1" dirty="0" smtClean="0">
                <a:solidFill>
                  <a:schemeClr val="bg1"/>
                </a:solidFill>
                <a:latin typeface="Calibri" panose="020F0502020204030204" pitchFamily="34" charset="0"/>
                <a:sym typeface="Calibri" panose="020F0502020204030204" pitchFamily="34" charset="0"/>
              </a:rPr>
              <a:t>Airport</a:t>
            </a:r>
            <a:endParaRPr lang="zh-CN" altLang="en-US" sz="2000" b="1" dirty="0">
              <a:solidFill>
                <a:schemeClr val="bg1"/>
              </a:solidFill>
              <a:latin typeface="Calibri" panose="020F0502020204030204" pitchFamily="34" charset="0"/>
              <a:sym typeface="Calibri" panose="020F0502020204030204" pitchFamily="34" charset="0"/>
            </a:endParaRPr>
          </a:p>
        </p:txBody>
      </p:sp>
      <p:sp>
        <p:nvSpPr>
          <p:cNvPr id="47" name="矩形 46"/>
          <p:cNvSpPr/>
          <p:nvPr/>
        </p:nvSpPr>
        <p:spPr>
          <a:xfrm>
            <a:off x="3096107" y="4224184"/>
            <a:ext cx="2903677" cy="1681316"/>
          </a:xfrm>
          <a:prstGeom prst="rect">
            <a:avLst/>
          </a:prstGeom>
          <a:gradFill>
            <a:gsLst>
              <a:gs pos="0">
                <a:schemeClr val="tx1">
                  <a:alpha val="0"/>
                </a:schemeClr>
              </a:gs>
              <a:gs pos="100000">
                <a:schemeClr val="tx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48" name="矩形 47"/>
          <p:cNvSpPr/>
          <p:nvPr/>
        </p:nvSpPr>
        <p:spPr>
          <a:xfrm>
            <a:off x="4041715" y="5306397"/>
            <a:ext cx="1012458" cy="400110"/>
          </a:xfrm>
          <a:prstGeom prst="rect">
            <a:avLst/>
          </a:prstGeom>
        </p:spPr>
        <p:txBody>
          <a:bodyPr wrap="none">
            <a:spAutoFit/>
          </a:bodyPr>
          <a:lstStyle/>
          <a:p>
            <a:pPr algn="ctr"/>
            <a:r>
              <a:rPr lang="en-US" altLang="zh-CN" sz="2000" b="1" dirty="0" smtClean="0">
                <a:solidFill>
                  <a:schemeClr val="bg1"/>
                </a:solidFill>
                <a:latin typeface="Calibri" panose="020F0502020204030204" pitchFamily="34" charset="0"/>
                <a:sym typeface="Calibri" panose="020F0502020204030204" pitchFamily="34" charset="0"/>
              </a:rPr>
              <a:t>Railway</a:t>
            </a:r>
            <a:endParaRPr lang="zh-CN" altLang="en-US" sz="2000" b="1" dirty="0">
              <a:solidFill>
                <a:schemeClr val="bg1"/>
              </a:solidFill>
              <a:latin typeface="Calibri" panose="020F0502020204030204" pitchFamily="34" charset="0"/>
              <a:sym typeface="Calibri" panose="020F0502020204030204" pitchFamily="34" charset="0"/>
            </a:endParaRPr>
          </a:p>
        </p:txBody>
      </p:sp>
      <p:sp>
        <p:nvSpPr>
          <p:cNvPr id="49" name="矩形 48"/>
          <p:cNvSpPr/>
          <p:nvPr/>
        </p:nvSpPr>
        <p:spPr>
          <a:xfrm>
            <a:off x="6192214" y="4224184"/>
            <a:ext cx="2903677" cy="1681316"/>
          </a:xfrm>
          <a:prstGeom prst="rect">
            <a:avLst/>
          </a:prstGeom>
          <a:gradFill>
            <a:gsLst>
              <a:gs pos="0">
                <a:schemeClr val="tx1">
                  <a:alpha val="0"/>
                </a:schemeClr>
              </a:gs>
              <a:gs pos="100000">
                <a:schemeClr val="tx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50" name="矩形 49"/>
          <p:cNvSpPr/>
          <p:nvPr/>
        </p:nvSpPr>
        <p:spPr>
          <a:xfrm>
            <a:off x="7134938" y="5306397"/>
            <a:ext cx="1018227" cy="400110"/>
          </a:xfrm>
          <a:prstGeom prst="rect">
            <a:avLst/>
          </a:prstGeom>
        </p:spPr>
        <p:txBody>
          <a:bodyPr wrap="none">
            <a:spAutoFit/>
          </a:bodyPr>
          <a:lstStyle/>
          <a:p>
            <a:pPr algn="ctr"/>
            <a:r>
              <a:rPr lang="en-US" altLang="zh-CN" sz="2000" b="1" dirty="0" smtClean="0">
                <a:solidFill>
                  <a:schemeClr val="bg1"/>
                </a:solidFill>
                <a:latin typeface="Calibri" panose="020F0502020204030204" pitchFamily="34" charset="0"/>
                <a:sym typeface="Calibri" panose="020F0502020204030204" pitchFamily="34" charset="0"/>
              </a:rPr>
              <a:t>Seaport</a:t>
            </a:r>
            <a:endParaRPr lang="zh-CN" altLang="en-US" sz="2000" b="1" dirty="0">
              <a:solidFill>
                <a:schemeClr val="bg1"/>
              </a:solidFill>
              <a:latin typeface="Calibri" panose="020F0502020204030204" pitchFamily="34" charset="0"/>
              <a:sym typeface="Calibri" panose="020F0502020204030204" pitchFamily="34" charset="0"/>
            </a:endParaRPr>
          </a:p>
        </p:txBody>
      </p:sp>
      <p:sp>
        <p:nvSpPr>
          <p:cNvPr id="51" name="矩形 50"/>
          <p:cNvSpPr/>
          <p:nvPr/>
        </p:nvSpPr>
        <p:spPr>
          <a:xfrm>
            <a:off x="9288323" y="4224184"/>
            <a:ext cx="2903677" cy="1681316"/>
          </a:xfrm>
          <a:prstGeom prst="rect">
            <a:avLst/>
          </a:prstGeom>
          <a:gradFill>
            <a:gsLst>
              <a:gs pos="0">
                <a:schemeClr val="tx1">
                  <a:alpha val="0"/>
                </a:schemeClr>
              </a:gs>
              <a:gs pos="100000">
                <a:schemeClr val="tx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52" name="矩形 51"/>
          <p:cNvSpPr/>
          <p:nvPr/>
        </p:nvSpPr>
        <p:spPr>
          <a:xfrm>
            <a:off x="10381729" y="5306397"/>
            <a:ext cx="716863" cy="400110"/>
          </a:xfrm>
          <a:prstGeom prst="rect">
            <a:avLst/>
          </a:prstGeom>
        </p:spPr>
        <p:txBody>
          <a:bodyPr wrap="none">
            <a:spAutoFit/>
          </a:bodyPr>
          <a:lstStyle/>
          <a:p>
            <a:pPr algn="ctr"/>
            <a:r>
              <a:rPr lang="en-US" altLang="zh-CN" sz="2000" b="1" dirty="0" smtClean="0">
                <a:solidFill>
                  <a:schemeClr val="bg1"/>
                </a:solidFill>
                <a:latin typeface="Calibri" panose="020F0502020204030204" pitchFamily="34" charset="0"/>
                <a:sym typeface="Calibri" panose="020F0502020204030204" pitchFamily="34" charset="0"/>
              </a:rPr>
              <a:t>Bank</a:t>
            </a:r>
            <a:endParaRPr lang="zh-CN" altLang="en-US" sz="2000" b="1" dirty="0">
              <a:solidFill>
                <a:schemeClr val="bg1"/>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9822262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397705"/>
            <a:ext cx="6069092" cy="437745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panose="020F0502020204030204" pitchFamily="34" charset="0"/>
              <a:sym typeface="Calibri" panose="020F0502020204030204" pitchFamily="34" charset="0"/>
            </a:endParaRPr>
          </a:p>
        </p:txBody>
      </p:sp>
      <p:cxnSp>
        <p:nvCxnSpPr>
          <p:cNvPr id="66" name="直接连接符 65"/>
          <p:cNvCxnSpPr/>
          <p:nvPr/>
        </p:nvCxnSpPr>
        <p:spPr>
          <a:xfrm>
            <a:off x="4371867" y="2407552"/>
            <a:ext cx="0" cy="74892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0" y="4463537"/>
            <a:ext cx="4295274" cy="1311621"/>
          </a:xfrm>
          <a:prstGeom prst="rect">
            <a:avLst/>
          </a:prstGeom>
          <a:gradFill>
            <a:gsLst>
              <a:gs pos="0">
                <a:srgbClr val="FF6757"/>
              </a:gs>
              <a:gs pos="97000">
                <a:srgbClr val="C5797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F2F2"/>
              </a:solidFill>
            </a:endParaRPr>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14445" t="49027" r="54667"/>
          <a:stretch/>
        </p:blipFill>
        <p:spPr>
          <a:xfrm>
            <a:off x="1917867" y="2935015"/>
            <a:ext cx="613457" cy="1012322"/>
          </a:xfrm>
          <a:prstGeom prst="rect">
            <a:avLst/>
          </a:prstGeom>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50426" t="18484"/>
          <a:stretch/>
        </p:blipFill>
        <p:spPr>
          <a:xfrm>
            <a:off x="3863912" y="4300497"/>
            <a:ext cx="896817" cy="1474660"/>
          </a:xfrm>
          <a:prstGeom prst="rect">
            <a:avLst/>
          </a:prstGeom>
        </p:spPr>
      </p:pic>
      <p:grpSp>
        <p:nvGrpSpPr>
          <p:cNvPr id="30" name="组合 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flipH="1">
            <a:off x="438352" y="3515476"/>
            <a:ext cx="1178532" cy="2198863"/>
            <a:chOff x="4800600" y="995363"/>
            <a:chExt cx="2578100" cy="4810126"/>
          </a:xfrm>
        </p:grpSpPr>
        <p:sp>
          <p:nvSpPr>
            <p:cNvPr id="31" name="iṧ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95ED28-9E6D-4E6E-A5DE-4D4A514B8992}"/>
                </a:ext>
              </a:extLst>
            </p:cNvPr>
            <p:cNvSpPr/>
            <p:nvPr/>
          </p:nvSpPr>
          <p:spPr bwMode="auto">
            <a:xfrm>
              <a:off x="4999038" y="1992313"/>
              <a:ext cx="334963" cy="333375"/>
            </a:xfrm>
            <a:custGeom>
              <a:avLst/>
              <a:gdLst>
                <a:gd name="T0" fmla="*/ 5 w 52"/>
                <a:gd name="T1" fmla="*/ 15 h 52"/>
                <a:gd name="T2" fmla="*/ 15 w 52"/>
                <a:gd name="T3" fmla="*/ 46 h 52"/>
                <a:gd name="T4" fmla="*/ 46 w 52"/>
                <a:gd name="T5" fmla="*/ 36 h 52"/>
                <a:gd name="T6" fmla="*/ 36 w 52"/>
                <a:gd name="T7" fmla="*/ 5 h 52"/>
                <a:gd name="T8" fmla="*/ 5 w 52"/>
                <a:gd name="T9" fmla="*/ 15 h 52"/>
              </a:gdLst>
              <a:ahLst/>
              <a:cxnLst>
                <a:cxn ang="0">
                  <a:pos x="T0" y="T1"/>
                </a:cxn>
                <a:cxn ang="0">
                  <a:pos x="T2" y="T3"/>
                </a:cxn>
                <a:cxn ang="0">
                  <a:pos x="T4" y="T5"/>
                </a:cxn>
                <a:cxn ang="0">
                  <a:pos x="T6" y="T7"/>
                </a:cxn>
                <a:cxn ang="0">
                  <a:pos x="T8" y="T9"/>
                </a:cxn>
              </a:cxnLst>
              <a:rect l="0" t="0" r="r" b="b"/>
              <a:pathLst>
                <a:path w="52" h="52">
                  <a:moveTo>
                    <a:pt x="5" y="15"/>
                  </a:moveTo>
                  <a:cubicBezTo>
                    <a:pt x="0" y="27"/>
                    <a:pt x="4" y="40"/>
                    <a:pt x="15" y="46"/>
                  </a:cubicBezTo>
                  <a:cubicBezTo>
                    <a:pt x="27" y="52"/>
                    <a:pt x="40" y="47"/>
                    <a:pt x="46" y="36"/>
                  </a:cubicBezTo>
                  <a:cubicBezTo>
                    <a:pt x="52" y="25"/>
                    <a:pt x="47" y="11"/>
                    <a:pt x="36" y="5"/>
                  </a:cubicBezTo>
                  <a:cubicBezTo>
                    <a:pt x="25" y="0"/>
                    <a:pt x="11" y="4"/>
                    <a:pt x="5" y="15"/>
                  </a:cubicBezTo>
                  <a:close/>
                </a:path>
              </a:pathLst>
            </a:custGeom>
            <a:solidFill>
              <a:srgbClr val="FFC8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2" name="iṣ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1F7E88-DB6A-4AAB-BA1E-197EF6D3C292}"/>
                </a:ext>
              </a:extLst>
            </p:cNvPr>
            <p:cNvSpPr/>
            <p:nvPr/>
          </p:nvSpPr>
          <p:spPr bwMode="auto">
            <a:xfrm>
              <a:off x="4935538" y="1871663"/>
              <a:ext cx="354013" cy="325438"/>
            </a:xfrm>
            <a:custGeom>
              <a:avLst/>
              <a:gdLst>
                <a:gd name="T0" fmla="*/ 2 w 55"/>
                <a:gd name="T1" fmla="*/ 2 h 51"/>
                <a:gd name="T2" fmla="*/ 2 w 55"/>
                <a:gd name="T3" fmla="*/ 2 h 51"/>
                <a:gd name="T4" fmla="*/ 2 w 55"/>
                <a:gd name="T5" fmla="*/ 9 h 51"/>
                <a:gd name="T6" fmla="*/ 47 w 55"/>
                <a:gd name="T7" fmla="*/ 49 h 51"/>
                <a:gd name="T8" fmla="*/ 53 w 55"/>
                <a:gd name="T9" fmla="*/ 49 h 51"/>
                <a:gd name="T10" fmla="*/ 53 w 55"/>
                <a:gd name="T11" fmla="*/ 49 h 51"/>
                <a:gd name="T12" fmla="*/ 53 w 55"/>
                <a:gd name="T13" fmla="*/ 42 h 51"/>
                <a:gd name="T14" fmla="*/ 9 w 55"/>
                <a:gd name="T15" fmla="*/ 2 h 51"/>
                <a:gd name="T16" fmla="*/ 2 w 55"/>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1">
                  <a:moveTo>
                    <a:pt x="2" y="2"/>
                  </a:moveTo>
                  <a:cubicBezTo>
                    <a:pt x="2" y="2"/>
                    <a:pt x="2" y="2"/>
                    <a:pt x="2" y="2"/>
                  </a:cubicBezTo>
                  <a:cubicBezTo>
                    <a:pt x="0" y="4"/>
                    <a:pt x="0" y="7"/>
                    <a:pt x="2" y="9"/>
                  </a:cubicBezTo>
                  <a:cubicBezTo>
                    <a:pt x="47" y="49"/>
                    <a:pt x="47" y="49"/>
                    <a:pt x="47" y="49"/>
                  </a:cubicBezTo>
                  <a:cubicBezTo>
                    <a:pt x="49" y="51"/>
                    <a:pt x="52" y="51"/>
                    <a:pt x="53" y="49"/>
                  </a:cubicBezTo>
                  <a:cubicBezTo>
                    <a:pt x="53" y="49"/>
                    <a:pt x="53" y="49"/>
                    <a:pt x="53" y="49"/>
                  </a:cubicBezTo>
                  <a:cubicBezTo>
                    <a:pt x="55" y="47"/>
                    <a:pt x="55" y="44"/>
                    <a:pt x="53" y="42"/>
                  </a:cubicBezTo>
                  <a:cubicBezTo>
                    <a:pt x="9" y="2"/>
                    <a:pt x="9" y="2"/>
                    <a:pt x="9" y="2"/>
                  </a:cubicBezTo>
                  <a:cubicBezTo>
                    <a:pt x="7" y="0"/>
                    <a:pt x="4" y="0"/>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3" name="íṥ1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6A9F5E-71FC-4FBB-8BF8-B6FEF3556865}"/>
                </a:ext>
              </a:extLst>
            </p:cNvPr>
            <p:cNvSpPr/>
            <p:nvPr/>
          </p:nvSpPr>
          <p:spPr bwMode="auto">
            <a:xfrm>
              <a:off x="5141913" y="2095501"/>
              <a:ext cx="893763" cy="825500"/>
            </a:xfrm>
            <a:custGeom>
              <a:avLst/>
              <a:gdLst>
                <a:gd name="T0" fmla="*/ 125 w 139"/>
                <a:gd name="T1" fmla="*/ 0 h 129"/>
                <a:gd name="T2" fmla="*/ 81 w 139"/>
                <a:gd name="T3" fmla="*/ 76 h 129"/>
                <a:gd name="T4" fmla="*/ 19 w 139"/>
                <a:gd name="T5" fmla="*/ 19 h 129"/>
                <a:gd name="T6" fmla="*/ 0 w 139"/>
                <a:gd name="T7" fmla="*/ 32 h 129"/>
                <a:gd name="T8" fmla="*/ 73 w 139"/>
                <a:gd name="T9" fmla="*/ 124 h 129"/>
                <a:gd name="T10" fmla="*/ 91 w 139"/>
                <a:gd name="T11" fmla="*/ 124 h 129"/>
                <a:gd name="T12" fmla="*/ 139 w 139"/>
                <a:gd name="T13" fmla="*/ 73 h 129"/>
                <a:gd name="T14" fmla="*/ 125 w 139"/>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9">
                  <a:moveTo>
                    <a:pt x="125" y="0"/>
                  </a:moveTo>
                  <a:cubicBezTo>
                    <a:pt x="81" y="76"/>
                    <a:pt x="81" y="76"/>
                    <a:pt x="81" y="76"/>
                  </a:cubicBezTo>
                  <a:cubicBezTo>
                    <a:pt x="19" y="19"/>
                    <a:pt x="19" y="19"/>
                    <a:pt x="19" y="19"/>
                  </a:cubicBezTo>
                  <a:cubicBezTo>
                    <a:pt x="0" y="32"/>
                    <a:pt x="0" y="32"/>
                    <a:pt x="0" y="32"/>
                  </a:cubicBezTo>
                  <a:cubicBezTo>
                    <a:pt x="73" y="124"/>
                    <a:pt x="73" y="124"/>
                    <a:pt x="73" y="124"/>
                  </a:cubicBezTo>
                  <a:cubicBezTo>
                    <a:pt x="78" y="129"/>
                    <a:pt x="86" y="129"/>
                    <a:pt x="91" y="124"/>
                  </a:cubicBezTo>
                  <a:cubicBezTo>
                    <a:pt x="139" y="73"/>
                    <a:pt x="139" y="73"/>
                    <a:pt x="139" y="73"/>
                  </a:cubicBezTo>
                  <a:lnTo>
                    <a:pt x="125" y="0"/>
                  </a:lnTo>
                  <a:close/>
                </a:path>
              </a:pathLst>
            </a:custGeom>
            <a:solidFill>
              <a:srgbClr val="FFC8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4" name="îSḻ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A2E2E5-8702-4A74-B80C-F3A161AB4FD1}"/>
                </a:ext>
              </a:extLst>
            </p:cNvPr>
            <p:cNvSpPr/>
            <p:nvPr/>
          </p:nvSpPr>
          <p:spPr bwMode="auto">
            <a:xfrm>
              <a:off x="5610225" y="1282701"/>
              <a:ext cx="527050" cy="588963"/>
            </a:xfrm>
            <a:custGeom>
              <a:avLst/>
              <a:gdLst>
                <a:gd name="T0" fmla="*/ 57 w 82"/>
                <a:gd name="T1" fmla="*/ 88 h 92"/>
                <a:gd name="T2" fmla="*/ 60 w 82"/>
                <a:gd name="T3" fmla="*/ 86 h 92"/>
                <a:gd name="T4" fmla="*/ 77 w 82"/>
                <a:gd name="T5" fmla="*/ 77 h 92"/>
                <a:gd name="T6" fmla="*/ 33 w 82"/>
                <a:gd name="T7" fmla="*/ 0 h 92"/>
                <a:gd name="T8" fmla="*/ 0 w 82"/>
                <a:gd name="T9" fmla="*/ 19 h 92"/>
                <a:gd name="T10" fmla="*/ 36 w 82"/>
                <a:gd name="T11" fmla="*/ 82 h 92"/>
                <a:gd name="T12" fmla="*/ 57 w 82"/>
                <a:gd name="T13" fmla="*/ 88 h 92"/>
              </a:gdLst>
              <a:ahLst/>
              <a:cxnLst>
                <a:cxn ang="0">
                  <a:pos x="T0" y="T1"/>
                </a:cxn>
                <a:cxn ang="0">
                  <a:pos x="T2" y="T3"/>
                </a:cxn>
                <a:cxn ang="0">
                  <a:pos x="T4" y="T5"/>
                </a:cxn>
                <a:cxn ang="0">
                  <a:pos x="T6" y="T7"/>
                </a:cxn>
                <a:cxn ang="0">
                  <a:pos x="T8" y="T9"/>
                </a:cxn>
                <a:cxn ang="0">
                  <a:pos x="T10" y="T11"/>
                </a:cxn>
                <a:cxn ang="0">
                  <a:pos x="T12" y="T13"/>
                </a:cxn>
              </a:cxnLst>
              <a:rect l="0" t="0" r="r" b="b"/>
              <a:pathLst>
                <a:path w="82" h="92">
                  <a:moveTo>
                    <a:pt x="57" y="88"/>
                  </a:moveTo>
                  <a:cubicBezTo>
                    <a:pt x="60" y="86"/>
                    <a:pt x="60" y="86"/>
                    <a:pt x="60" y="86"/>
                  </a:cubicBezTo>
                  <a:cubicBezTo>
                    <a:pt x="69" y="81"/>
                    <a:pt x="82" y="87"/>
                    <a:pt x="77" y="77"/>
                  </a:cubicBezTo>
                  <a:cubicBezTo>
                    <a:pt x="33" y="0"/>
                    <a:pt x="33" y="0"/>
                    <a:pt x="33" y="0"/>
                  </a:cubicBezTo>
                  <a:cubicBezTo>
                    <a:pt x="0" y="19"/>
                    <a:pt x="0" y="19"/>
                    <a:pt x="0" y="19"/>
                  </a:cubicBezTo>
                  <a:cubicBezTo>
                    <a:pt x="36" y="82"/>
                    <a:pt x="36" y="82"/>
                    <a:pt x="36" y="82"/>
                  </a:cubicBezTo>
                  <a:cubicBezTo>
                    <a:pt x="40" y="89"/>
                    <a:pt x="50" y="92"/>
                    <a:pt x="57" y="88"/>
                  </a:cubicBez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5" name="îŝ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5A367EB-9900-498C-A6ED-DA2C97B75282}"/>
                </a:ext>
              </a:extLst>
            </p:cNvPr>
            <p:cNvSpPr/>
            <p:nvPr/>
          </p:nvSpPr>
          <p:spPr bwMode="auto">
            <a:xfrm>
              <a:off x="5378450" y="1077913"/>
              <a:ext cx="598488" cy="601663"/>
            </a:xfrm>
            <a:custGeom>
              <a:avLst/>
              <a:gdLst>
                <a:gd name="T0" fmla="*/ 9 w 93"/>
                <a:gd name="T1" fmla="*/ 63 h 94"/>
                <a:gd name="T2" fmla="*/ 63 w 93"/>
                <a:gd name="T3" fmla="*/ 85 h 94"/>
                <a:gd name="T4" fmla="*/ 85 w 93"/>
                <a:gd name="T5" fmla="*/ 32 h 94"/>
                <a:gd name="T6" fmla="*/ 31 w 93"/>
                <a:gd name="T7" fmla="*/ 10 h 94"/>
                <a:gd name="T8" fmla="*/ 9 w 93"/>
                <a:gd name="T9" fmla="*/ 63 h 94"/>
              </a:gdLst>
              <a:ahLst/>
              <a:cxnLst>
                <a:cxn ang="0">
                  <a:pos x="T0" y="T1"/>
                </a:cxn>
                <a:cxn ang="0">
                  <a:pos x="T2" y="T3"/>
                </a:cxn>
                <a:cxn ang="0">
                  <a:pos x="T4" y="T5"/>
                </a:cxn>
                <a:cxn ang="0">
                  <a:pos x="T6" y="T7"/>
                </a:cxn>
                <a:cxn ang="0">
                  <a:pos x="T8" y="T9"/>
                </a:cxn>
              </a:cxnLst>
              <a:rect l="0" t="0" r="r" b="b"/>
              <a:pathLst>
                <a:path w="93" h="94">
                  <a:moveTo>
                    <a:pt x="9" y="63"/>
                  </a:moveTo>
                  <a:cubicBezTo>
                    <a:pt x="18" y="84"/>
                    <a:pt x="42" y="94"/>
                    <a:pt x="63" y="85"/>
                  </a:cubicBezTo>
                  <a:cubicBezTo>
                    <a:pt x="83" y="76"/>
                    <a:pt x="93" y="53"/>
                    <a:pt x="85" y="32"/>
                  </a:cubicBezTo>
                  <a:cubicBezTo>
                    <a:pt x="74" y="6"/>
                    <a:pt x="54" y="0"/>
                    <a:pt x="31" y="10"/>
                  </a:cubicBezTo>
                  <a:cubicBezTo>
                    <a:pt x="10" y="18"/>
                    <a:pt x="0" y="42"/>
                    <a:pt x="9" y="63"/>
                  </a:cubicBez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6" name="iśḻ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5ECF72F-AB58-40AA-8762-010750675A08}"/>
                </a:ext>
              </a:extLst>
            </p:cNvPr>
            <p:cNvSpPr/>
            <p:nvPr/>
          </p:nvSpPr>
          <p:spPr bwMode="auto">
            <a:xfrm>
              <a:off x="5437188" y="1366838"/>
              <a:ext cx="398463" cy="427038"/>
            </a:xfrm>
            <a:custGeom>
              <a:avLst/>
              <a:gdLst>
                <a:gd name="T0" fmla="*/ 47 w 62"/>
                <a:gd name="T1" fmla="*/ 61 h 67"/>
                <a:gd name="T2" fmla="*/ 47 w 62"/>
                <a:gd name="T3" fmla="*/ 61 h 67"/>
                <a:gd name="T4" fmla="*/ 57 w 62"/>
                <a:gd name="T5" fmla="*/ 36 h 67"/>
                <a:gd name="T6" fmla="*/ 42 w 62"/>
                <a:gd name="T7" fmla="*/ 0 h 67"/>
                <a:gd name="T8" fmla="*/ 0 w 62"/>
                <a:gd name="T9" fmla="*/ 17 h 67"/>
                <a:gd name="T10" fmla="*/ 12 w 62"/>
                <a:gd name="T11" fmla="*/ 47 h 67"/>
                <a:gd name="T12" fmla="*/ 47 w 62"/>
                <a:gd name="T13" fmla="*/ 61 h 67"/>
              </a:gdLst>
              <a:ahLst/>
              <a:cxnLst>
                <a:cxn ang="0">
                  <a:pos x="T0" y="T1"/>
                </a:cxn>
                <a:cxn ang="0">
                  <a:pos x="T2" y="T3"/>
                </a:cxn>
                <a:cxn ang="0">
                  <a:pos x="T4" y="T5"/>
                </a:cxn>
                <a:cxn ang="0">
                  <a:pos x="T6" y="T7"/>
                </a:cxn>
                <a:cxn ang="0">
                  <a:pos x="T8" y="T9"/>
                </a:cxn>
                <a:cxn ang="0">
                  <a:pos x="T10" y="T11"/>
                </a:cxn>
                <a:cxn ang="0">
                  <a:pos x="T12" y="T13"/>
                </a:cxn>
              </a:cxnLst>
              <a:rect l="0" t="0" r="r" b="b"/>
              <a:pathLst>
                <a:path w="62" h="67">
                  <a:moveTo>
                    <a:pt x="47" y="61"/>
                  </a:moveTo>
                  <a:cubicBezTo>
                    <a:pt x="47" y="61"/>
                    <a:pt x="47" y="61"/>
                    <a:pt x="47" y="61"/>
                  </a:cubicBezTo>
                  <a:cubicBezTo>
                    <a:pt x="57" y="57"/>
                    <a:pt x="62" y="46"/>
                    <a:pt x="57" y="36"/>
                  </a:cubicBezTo>
                  <a:cubicBezTo>
                    <a:pt x="42" y="0"/>
                    <a:pt x="42" y="0"/>
                    <a:pt x="42" y="0"/>
                  </a:cubicBezTo>
                  <a:cubicBezTo>
                    <a:pt x="0" y="17"/>
                    <a:pt x="0" y="17"/>
                    <a:pt x="0" y="17"/>
                  </a:cubicBezTo>
                  <a:cubicBezTo>
                    <a:pt x="12" y="47"/>
                    <a:pt x="12" y="47"/>
                    <a:pt x="12" y="47"/>
                  </a:cubicBezTo>
                  <a:cubicBezTo>
                    <a:pt x="18" y="61"/>
                    <a:pt x="33" y="67"/>
                    <a:pt x="47" y="61"/>
                  </a:cubicBez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7" name="íṡḻ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A075EB-38D2-42A4-9A60-448E25A32FF8}"/>
                </a:ext>
              </a:extLst>
            </p:cNvPr>
            <p:cNvSpPr/>
            <p:nvPr/>
          </p:nvSpPr>
          <p:spPr bwMode="auto">
            <a:xfrm>
              <a:off x="5443538" y="1531938"/>
              <a:ext cx="96838" cy="128588"/>
            </a:xfrm>
            <a:custGeom>
              <a:avLst/>
              <a:gdLst>
                <a:gd name="T0" fmla="*/ 4 w 15"/>
                <a:gd name="T1" fmla="*/ 0 h 20"/>
                <a:gd name="T2" fmla="*/ 1 w 15"/>
                <a:gd name="T3" fmla="*/ 16 h 20"/>
                <a:gd name="T4" fmla="*/ 5 w 15"/>
                <a:gd name="T5" fmla="*/ 19 h 20"/>
                <a:gd name="T6" fmla="*/ 15 w 15"/>
                <a:gd name="T7" fmla="*/ 17 h 20"/>
                <a:gd name="T8" fmla="*/ 4 w 15"/>
                <a:gd name="T9" fmla="*/ 0 h 20"/>
              </a:gdLst>
              <a:ahLst/>
              <a:cxnLst>
                <a:cxn ang="0">
                  <a:pos x="T0" y="T1"/>
                </a:cxn>
                <a:cxn ang="0">
                  <a:pos x="T2" y="T3"/>
                </a:cxn>
                <a:cxn ang="0">
                  <a:pos x="T4" y="T5"/>
                </a:cxn>
                <a:cxn ang="0">
                  <a:pos x="T6" y="T7"/>
                </a:cxn>
                <a:cxn ang="0">
                  <a:pos x="T8" y="T9"/>
                </a:cxn>
              </a:cxnLst>
              <a:rect l="0" t="0" r="r" b="b"/>
              <a:pathLst>
                <a:path w="15" h="20">
                  <a:moveTo>
                    <a:pt x="4" y="0"/>
                  </a:moveTo>
                  <a:cubicBezTo>
                    <a:pt x="1" y="16"/>
                    <a:pt x="1" y="16"/>
                    <a:pt x="1" y="16"/>
                  </a:cubicBezTo>
                  <a:cubicBezTo>
                    <a:pt x="0" y="18"/>
                    <a:pt x="3" y="20"/>
                    <a:pt x="5" y="19"/>
                  </a:cubicBezTo>
                  <a:cubicBezTo>
                    <a:pt x="15" y="17"/>
                    <a:pt x="15" y="17"/>
                    <a:pt x="15" y="17"/>
                  </a:cubicBezTo>
                  <a:lnTo>
                    <a:pt x="4" y="0"/>
                  </a:ln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8" name="îşḻ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FD0A4DD-F5E4-4043-BDE9-26C108ACD73F}"/>
                </a:ext>
              </a:extLst>
            </p:cNvPr>
            <p:cNvSpPr/>
            <p:nvPr/>
          </p:nvSpPr>
          <p:spPr bwMode="auto">
            <a:xfrm>
              <a:off x="5334000" y="995363"/>
              <a:ext cx="661988" cy="568325"/>
            </a:xfrm>
            <a:custGeom>
              <a:avLst/>
              <a:gdLst>
                <a:gd name="T0" fmla="*/ 61 w 103"/>
                <a:gd name="T1" fmla="*/ 65 h 89"/>
                <a:gd name="T2" fmla="*/ 60 w 103"/>
                <a:gd name="T3" fmla="*/ 74 h 89"/>
                <a:gd name="T4" fmla="*/ 57 w 103"/>
                <a:gd name="T5" fmla="*/ 77 h 89"/>
                <a:gd name="T6" fmla="*/ 55 w 103"/>
                <a:gd name="T7" fmla="*/ 78 h 89"/>
                <a:gd name="T8" fmla="*/ 51 w 103"/>
                <a:gd name="T9" fmla="*/ 77 h 89"/>
                <a:gd name="T10" fmla="*/ 39 w 103"/>
                <a:gd name="T11" fmla="*/ 57 h 89"/>
                <a:gd name="T12" fmla="*/ 10 w 103"/>
                <a:gd name="T13" fmla="*/ 64 h 89"/>
                <a:gd name="T14" fmla="*/ 13 w 103"/>
                <a:gd name="T15" fmla="*/ 32 h 89"/>
                <a:gd name="T16" fmla="*/ 80 w 103"/>
                <a:gd name="T17" fmla="*/ 15 h 89"/>
                <a:gd name="T18" fmla="*/ 100 w 103"/>
                <a:gd name="T19" fmla="*/ 88 h 89"/>
                <a:gd name="T20" fmla="*/ 73 w 103"/>
                <a:gd name="T21" fmla="*/ 73 h 89"/>
                <a:gd name="T22" fmla="*/ 61 w 103"/>
                <a:gd name="T23" fmla="*/ 6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9">
                  <a:moveTo>
                    <a:pt x="61" y="65"/>
                  </a:moveTo>
                  <a:cubicBezTo>
                    <a:pt x="60" y="74"/>
                    <a:pt x="60" y="74"/>
                    <a:pt x="60" y="74"/>
                  </a:cubicBezTo>
                  <a:cubicBezTo>
                    <a:pt x="60" y="75"/>
                    <a:pt x="59" y="77"/>
                    <a:pt x="57" y="77"/>
                  </a:cubicBezTo>
                  <a:cubicBezTo>
                    <a:pt x="55" y="78"/>
                    <a:pt x="55" y="78"/>
                    <a:pt x="55" y="78"/>
                  </a:cubicBezTo>
                  <a:cubicBezTo>
                    <a:pt x="53" y="79"/>
                    <a:pt x="52" y="78"/>
                    <a:pt x="51" y="77"/>
                  </a:cubicBezTo>
                  <a:cubicBezTo>
                    <a:pt x="39" y="57"/>
                    <a:pt x="39" y="57"/>
                    <a:pt x="39" y="57"/>
                  </a:cubicBezTo>
                  <a:cubicBezTo>
                    <a:pt x="10" y="64"/>
                    <a:pt x="10" y="64"/>
                    <a:pt x="10" y="64"/>
                  </a:cubicBezTo>
                  <a:cubicBezTo>
                    <a:pt x="10" y="64"/>
                    <a:pt x="0" y="47"/>
                    <a:pt x="13" y="32"/>
                  </a:cubicBezTo>
                  <a:cubicBezTo>
                    <a:pt x="26" y="17"/>
                    <a:pt x="59" y="0"/>
                    <a:pt x="80" y="15"/>
                  </a:cubicBezTo>
                  <a:cubicBezTo>
                    <a:pt x="101" y="29"/>
                    <a:pt x="103" y="50"/>
                    <a:pt x="100" y="88"/>
                  </a:cubicBezTo>
                  <a:cubicBezTo>
                    <a:pt x="100" y="88"/>
                    <a:pt x="88" y="89"/>
                    <a:pt x="73" y="73"/>
                  </a:cubicBezTo>
                  <a:lnTo>
                    <a:pt x="61" y="65"/>
                  </a:lnTo>
                  <a:close/>
                </a:path>
              </a:pathLst>
            </a:custGeom>
            <a:solidFill>
              <a:srgbClr val="2A27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39" name="ïṩl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4029A4-F145-47CB-9099-5C12C4E46CD5}"/>
                </a:ext>
              </a:extLst>
            </p:cNvPr>
            <p:cNvSpPr/>
            <p:nvPr/>
          </p:nvSpPr>
          <p:spPr bwMode="auto">
            <a:xfrm flipH="1">
              <a:off x="5468938" y="1411288"/>
              <a:ext cx="257175" cy="120650"/>
            </a:xfrm>
            <a:prstGeom prst="line">
              <a:avLst/>
            </a:prstGeom>
            <a:noFill/>
            <a:ln w="19050" cap="flat">
              <a:solidFill>
                <a:srgbClr val="939A6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solidFill>
                  <a:schemeClr val="tx1">
                    <a:lumMod val="75000"/>
                    <a:lumOff val="25000"/>
                  </a:schemeClr>
                </a:solidFill>
              </a:endParaRPr>
            </a:p>
          </p:txBody>
        </p:sp>
        <p:sp>
          <p:nvSpPr>
            <p:cNvPr id="40" name="îS1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BF4471-793E-43B9-BF9D-FFE5A8AED7F3}"/>
                </a:ext>
              </a:extLst>
            </p:cNvPr>
            <p:cNvSpPr/>
            <p:nvPr/>
          </p:nvSpPr>
          <p:spPr bwMode="auto">
            <a:xfrm>
              <a:off x="5437188" y="1474788"/>
              <a:ext cx="50800" cy="115888"/>
            </a:xfrm>
            <a:prstGeom prst="line">
              <a:avLst/>
            </a:prstGeom>
            <a:noFill/>
            <a:ln w="19050" cap="flat">
              <a:solidFill>
                <a:srgbClr val="939A6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solidFill>
                  <a:schemeClr val="tx1">
                    <a:lumMod val="75000"/>
                    <a:lumOff val="25000"/>
                  </a:schemeClr>
                </a:solidFill>
              </a:endParaRPr>
            </a:p>
          </p:txBody>
        </p:sp>
        <p:sp>
          <p:nvSpPr>
            <p:cNvPr id="41" name="îṥ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8DC8B0-B173-4E29-8CE1-091BD718CF1A}"/>
                </a:ext>
              </a:extLst>
            </p:cNvPr>
            <p:cNvSpPr/>
            <p:nvPr/>
          </p:nvSpPr>
          <p:spPr bwMode="auto">
            <a:xfrm>
              <a:off x="5681663" y="1333501"/>
              <a:ext cx="185738" cy="185738"/>
            </a:xfrm>
            <a:custGeom>
              <a:avLst/>
              <a:gdLst>
                <a:gd name="T0" fmla="*/ 6 w 29"/>
                <a:gd name="T1" fmla="*/ 5 h 29"/>
                <a:gd name="T2" fmla="*/ 5 w 29"/>
                <a:gd name="T3" fmla="*/ 24 h 29"/>
                <a:gd name="T4" fmla="*/ 23 w 29"/>
                <a:gd name="T5" fmla="*/ 24 h 29"/>
                <a:gd name="T6" fmla="*/ 24 w 29"/>
                <a:gd name="T7" fmla="*/ 6 h 29"/>
                <a:gd name="T8" fmla="*/ 6 w 29"/>
                <a:gd name="T9" fmla="*/ 5 h 29"/>
              </a:gdLst>
              <a:ahLst/>
              <a:cxnLst>
                <a:cxn ang="0">
                  <a:pos x="T0" y="T1"/>
                </a:cxn>
                <a:cxn ang="0">
                  <a:pos x="T2" y="T3"/>
                </a:cxn>
                <a:cxn ang="0">
                  <a:pos x="T4" y="T5"/>
                </a:cxn>
                <a:cxn ang="0">
                  <a:pos x="T6" y="T7"/>
                </a:cxn>
                <a:cxn ang="0">
                  <a:pos x="T8" y="T9"/>
                </a:cxn>
              </a:cxnLst>
              <a:rect l="0" t="0" r="r" b="b"/>
              <a:pathLst>
                <a:path w="29" h="29">
                  <a:moveTo>
                    <a:pt x="6" y="5"/>
                  </a:moveTo>
                  <a:cubicBezTo>
                    <a:pt x="0" y="10"/>
                    <a:pt x="0" y="18"/>
                    <a:pt x="5" y="24"/>
                  </a:cubicBezTo>
                  <a:cubicBezTo>
                    <a:pt x="10" y="29"/>
                    <a:pt x="18" y="29"/>
                    <a:pt x="23" y="24"/>
                  </a:cubicBezTo>
                  <a:cubicBezTo>
                    <a:pt x="29" y="19"/>
                    <a:pt x="29" y="11"/>
                    <a:pt x="24" y="6"/>
                  </a:cubicBezTo>
                  <a:cubicBezTo>
                    <a:pt x="19" y="0"/>
                    <a:pt x="11" y="0"/>
                    <a:pt x="6" y="5"/>
                  </a:cubicBez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2" name="îśļ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A78AF3-F645-485A-924D-2B3C0B140378}"/>
                </a:ext>
              </a:extLst>
            </p:cNvPr>
            <p:cNvSpPr/>
            <p:nvPr/>
          </p:nvSpPr>
          <p:spPr bwMode="auto">
            <a:xfrm>
              <a:off x="5662613" y="1609726"/>
              <a:ext cx="790575" cy="1585913"/>
            </a:xfrm>
            <a:custGeom>
              <a:avLst/>
              <a:gdLst>
                <a:gd name="T0" fmla="*/ 44 w 123"/>
                <a:gd name="T1" fmla="*/ 23 h 248"/>
                <a:gd name="T2" fmla="*/ 10 w 123"/>
                <a:gd name="T3" fmla="*/ 92 h 248"/>
                <a:gd name="T4" fmla="*/ 17 w 123"/>
                <a:gd name="T5" fmla="*/ 248 h 248"/>
                <a:gd name="T6" fmla="*/ 123 w 123"/>
                <a:gd name="T7" fmla="*/ 239 h 248"/>
                <a:gd name="T8" fmla="*/ 96 w 123"/>
                <a:gd name="T9" fmla="*/ 44 h 248"/>
                <a:gd name="T10" fmla="*/ 44 w 123"/>
                <a:gd name="T11" fmla="*/ 23 h 248"/>
              </a:gdLst>
              <a:ahLst/>
              <a:cxnLst>
                <a:cxn ang="0">
                  <a:pos x="T0" y="T1"/>
                </a:cxn>
                <a:cxn ang="0">
                  <a:pos x="T2" y="T3"/>
                </a:cxn>
                <a:cxn ang="0">
                  <a:pos x="T4" y="T5"/>
                </a:cxn>
                <a:cxn ang="0">
                  <a:pos x="T6" y="T7"/>
                </a:cxn>
                <a:cxn ang="0">
                  <a:pos x="T8" y="T9"/>
                </a:cxn>
                <a:cxn ang="0">
                  <a:pos x="T10" y="T11"/>
                </a:cxn>
              </a:cxnLst>
              <a:rect l="0" t="0" r="r" b="b"/>
              <a:pathLst>
                <a:path w="123" h="248">
                  <a:moveTo>
                    <a:pt x="44" y="23"/>
                  </a:moveTo>
                  <a:cubicBezTo>
                    <a:pt x="44" y="23"/>
                    <a:pt x="21" y="31"/>
                    <a:pt x="10" y="92"/>
                  </a:cubicBezTo>
                  <a:cubicBezTo>
                    <a:pt x="0" y="152"/>
                    <a:pt x="17" y="248"/>
                    <a:pt x="17" y="248"/>
                  </a:cubicBezTo>
                  <a:cubicBezTo>
                    <a:pt x="123" y="239"/>
                    <a:pt x="123" y="239"/>
                    <a:pt x="123" y="239"/>
                  </a:cubicBezTo>
                  <a:cubicBezTo>
                    <a:pt x="96" y="44"/>
                    <a:pt x="96" y="44"/>
                    <a:pt x="96" y="44"/>
                  </a:cubicBezTo>
                  <a:cubicBezTo>
                    <a:pt x="96" y="44"/>
                    <a:pt x="74" y="0"/>
                    <a:pt x="44" y="23"/>
                  </a:cubicBezTo>
                  <a:close/>
                </a:path>
              </a:pathLst>
            </a:custGeom>
            <a:solidFill>
              <a:srgbClr val="FFD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3" name="iś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F42296-E394-4315-9F87-1827AD9FCBDD}"/>
                </a:ext>
              </a:extLst>
            </p:cNvPr>
            <p:cNvSpPr/>
            <p:nvPr/>
          </p:nvSpPr>
          <p:spPr bwMode="auto">
            <a:xfrm>
              <a:off x="6948488" y="5064126"/>
              <a:ext cx="320675" cy="293688"/>
            </a:xfrm>
            <a:custGeom>
              <a:avLst/>
              <a:gdLst>
                <a:gd name="T0" fmla="*/ 101 w 202"/>
                <a:gd name="T1" fmla="*/ 0 h 185"/>
                <a:gd name="T2" fmla="*/ 202 w 202"/>
                <a:gd name="T3" fmla="*/ 108 h 185"/>
                <a:gd name="T4" fmla="*/ 97 w 202"/>
                <a:gd name="T5" fmla="*/ 185 h 185"/>
                <a:gd name="T6" fmla="*/ 0 w 202"/>
                <a:gd name="T7" fmla="*/ 76 h 185"/>
                <a:gd name="T8" fmla="*/ 101 w 202"/>
                <a:gd name="T9" fmla="*/ 0 h 185"/>
              </a:gdLst>
              <a:ahLst/>
              <a:cxnLst>
                <a:cxn ang="0">
                  <a:pos x="T0" y="T1"/>
                </a:cxn>
                <a:cxn ang="0">
                  <a:pos x="T2" y="T3"/>
                </a:cxn>
                <a:cxn ang="0">
                  <a:pos x="T4" y="T5"/>
                </a:cxn>
                <a:cxn ang="0">
                  <a:pos x="T6" y="T7"/>
                </a:cxn>
                <a:cxn ang="0">
                  <a:pos x="T8" y="T9"/>
                </a:cxn>
              </a:cxnLst>
              <a:rect l="0" t="0" r="r" b="b"/>
              <a:pathLst>
                <a:path w="202" h="185">
                  <a:moveTo>
                    <a:pt x="101" y="0"/>
                  </a:moveTo>
                  <a:lnTo>
                    <a:pt x="202" y="108"/>
                  </a:lnTo>
                  <a:lnTo>
                    <a:pt x="97" y="185"/>
                  </a:lnTo>
                  <a:lnTo>
                    <a:pt x="0" y="76"/>
                  </a:lnTo>
                  <a:lnTo>
                    <a:pt x="101" y="0"/>
                  </a:ln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4" name="ïšl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8C35C0F-F5BB-4BCA-8717-7EDE7DD49C30}"/>
                </a:ext>
              </a:extLst>
            </p:cNvPr>
            <p:cNvSpPr/>
            <p:nvPr/>
          </p:nvSpPr>
          <p:spPr bwMode="auto">
            <a:xfrm>
              <a:off x="5243513" y="5370513"/>
              <a:ext cx="257175" cy="300038"/>
            </a:xfrm>
            <a:custGeom>
              <a:avLst/>
              <a:gdLst>
                <a:gd name="T0" fmla="*/ 162 w 162"/>
                <a:gd name="T1" fmla="*/ 48 h 189"/>
                <a:gd name="T2" fmla="*/ 118 w 162"/>
                <a:gd name="T3" fmla="*/ 189 h 189"/>
                <a:gd name="T4" fmla="*/ 0 w 162"/>
                <a:gd name="T5" fmla="*/ 141 h 189"/>
                <a:gd name="T6" fmla="*/ 41 w 162"/>
                <a:gd name="T7" fmla="*/ 0 h 189"/>
                <a:gd name="T8" fmla="*/ 162 w 162"/>
                <a:gd name="T9" fmla="*/ 48 h 189"/>
              </a:gdLst>
              <a:ahLst/>
              <a:cxnLst>
                <a:cxn ang="0">
                  <a:pos x="T0" y="T1"/>
                </a:cxn>
                <a:cxn ang="0">
                  <a:pos x="T2" y="T3"/>
                </a:cxn>
                <a:cxn ang="0">
                  <a:pos x="T4" y="T5"/>
                </a:cxn>
                <a:cxn ang="0">
                  <a:pos x="T6" y="T7"/>
                </a:cxn>
                <a:cxn ang="0">
                  <a:pos x="T8" y="T9"/>
                </a:cxn>
              </a:cxnLst>
              <a:rect l="0" t="0" r="r" b="b"/>
              <a:pathLst>
                <a:path w="162" h="189">
                  <a:moveTo>
                    <a:pt x="162" y="48"/>
                  </a:moveTo>
                  <a:lnTo>
                    <a:pt x="118" y="189"/>
                  </a:lnTo>
                  <a:lnTo>
                    <a:pt x="0" y="141"/>
                  </a:lnTo>
                  <a:lnTo>
                    <a:pt x="41" y="0"/>
                  </a:lnTo>
                  <a:lnTo>
                    <a:pt x="162" y="48"/>
                  </a:ln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5" name="í$ḻ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A9DF29-A073-4637-8134-8AF41D6D9720}"/>
                </a:ext>
              </a:extLst>
            </p:cNvPr>
            <p:cNvSpPr/>
            <p:nvPr/>
          </p:nvSpPr>
          <p:spPr bwMode="auto">
            <a:xfrm>
              <a:off x="5900738" y="3138488"/>
              <a:ext cx="1336675" cy="2149475"/>
            </a:xfrm>
            <a:custGeom>
              <a:avLst/>
              <a:gdLst>
                <a:gd name="T0" fmla="*/ 0 w 208"/>
                <a:gd name="T1" fmla="*/ 68 h 336"/>
                <a:gd name="T2" fmla="*/ 22 w 208"/>
                <a:gd name="T3" fmla="*/ 162 h 336"/>
                <a:gd name="T4" fmla="*/ 44 w 208"/>
                <a:gd name="T5" fmla="*/ 215 h 336"/>
                <a:gd name="T6" fmla="*/ 163 w 208"/>
                <a:gd name="T7" fmla="*/ 336 h 336"/>
                <a:gd name="T8" fmla="*/ 208 w 208"/>
                <a:gd name="T9" fmla="*/ 307 h 336"/>
                <a:gd name="T10" fmla="*/ 96 w 208"/>
                <a:gd name="T11" fmla="*/ 166 h 336"/>
                <a:gd name="T12" fmla="*/ 61 w 208"/>
                <a:gd name="T13" fmla="*/ 0 h 336"/>
                <a:gd name="T14" fmla="*/ 0 w 208"/>
                <a:gd name="T15" fmla="*/ 6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336">
                  <a:moveTo>
                    <a:pt x="0" y="68"/>
                  </a:moveTo>
                  <a:cubicBezTo>
                    <a:pt x="22" y="162"/>
                    <a:pt x="22" y="162"/>
                    <a:pt x="22" y="162"/>
                  </a:cubicBezTo>
                  <a:cubicBezTo>
                    <a:pt x="26" y="180"/>
                    <a:pt x="33" y="198"/>
                    <a:pt x="44" y="215"/>
                  </a:cubicBezTo>
                  <a:cubicBezTo>
                    <a:pt x="163" y="336"/>
                    <a:pt x="163" y="336"/>
                    <a:pt x="163" y="336"/>
                  </a:cubicBezTo>
                  <a:cubicBezTo>
                    <a:pt x="208" y="307"/>
                    <a:pt x="208" y="307"/>
                    <a:pt x="208" y="307"/>
                  </a:cubicBezTo>
                  <a:cubicBezTo>
                    <a:pt x="96" y="166"/>
                    <a:pt x="96" y="166"/>
                    <a:pt x="96" y="166"/>
                  </a:cubicBezTo>
                  <a:cubicBezTo>
                    <a:pt x="61" y="0"/>
                    <a:pt x="61" y="0"/>
                    <a:pt x="61" y="0"/>
                  </a:cubicBezTo>
                  <a:lnTo>
                    <a:pt x="0" y="68"/>
                  </a:lnTo>
                  <a:close/>
                </a:path>
              </a:pathLst>
            </a:custGeom>
            <a:solidFill>
              <a:srgbClr val="2323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6" name="iśľ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D7586C-79B9-4B23-8B84-2F659BD121E8}"/>
                </a:ext>
              </a:extLst>
            </p:cNvPr>
            <p:cNvSpPr/>
            <p:nvPr/>
          </p:nvSpPr>
          <p:spPr bwMode="auto">
            <a:xfrm>
              <a:off x="6877050" y="5178426"/>
              <a:ext cx="501650" cy="576263"/>
            </a:xfrm>
            <a:custGeom>
              <a:avLst/>
              <a:gdLst>
                <a:gd name="T0" fmla="*/ 59 w 78"/>
                <a:gd name="T1" fmla="*/ 1 h 90"/>
                <a:gd name="T2" fmla="*/ 54 w 78"/>
                <a:gd name="T3" fmla="*/ 3 h 90"/>
                <a:gd name="T4" fmla="*/ 45 w 78"/>
                <a:gd name="T5" fmla="*/ 18 h 90"/>
                <a:gd name="T6" fmla="*/ 29 w 78"/>
                <a:gd name="T7" fmla="*/ 21 h 90"/>
                <a:gd name="T8" fmla="*/ 25 w 78"/>
                <a:gd name="T9" fmla="*/ 22 h 90"/>
                <a:gd name="T10" fmla="*/ 2 w 78"/>
                <a:gd name="T11" fmla="*/ 76 h 90"/>
                <a:gd name="T12" fmla="*/ 2 w 78"/>
                <a:gd name="T13" fmla="*/ 86 h 90"/>
                <a:gd name="T14" fmla="*/ 2 w 78"/>
                <a:gd name="T15" fmla="*/ 86 h 90"/>
                <a:gd name="T16" fmla="*/ 9 w 78"/>
                <a:gd name="T17" fmla="*/ 87 h 90"/>
                <a:gd name="T18" fmla="*/ 75 w 78"/>
                <a:gd name="T19" fmla="*/ 24 h 90"/>
                <a:gd name="T20" fmla="*/ 75 w 78"/>
                <a:gd name="T21" fmla="*/ 15 h 90"/>
                <a:gd name="T22" fmla="*/ 62 w 78"/>
                <a:gd name="T23" fmla="*/ 2 h 90"/>
                <a:gd name="T24" fmla="*/ 61 w 78"/>
                <a:gd name="T25" fmla="*/ 2 h 90"/>
                <a:gd name="T26" fmla="*/ 59 w 78"/>
                <a:gd name="T2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90">
                  <a:moveTo>
                    <a:pt x="59" y="1"/>
                  </a:moveTo>
                  <a:cubicBezTo>
                    <a:pt x="57" y="0"/>
                    <a:pt x="55" y="1"/>
                    <a:pt x="54" y="3"/>
                  </a:cubicBezTo>
                  <a:cubicBezTo>
                    <a:pt x="54" y="7"/>
                    <a:pt x="51" y="13"/>
                    <a:pt x="45" y="18"/>
                  </a:cubicBezTo>
                  <a:cubicBezTo>
                    <a:pt x="38" y="24"/>
                    <a:pt x="32" y="22"/>
                    <a:pt x="29" y="21"/>
                  </a:cubicBezTo>
                  <a:cubicBezTo>
                    <a:pt x="28" y="20"/>
                    <a:pt x="26" y="21"/>
                    <a:pt x="25" y="22"/>
                  </a:cubicBezTo>
                  <a:cubicBezTo>
                    <a:pt x="2" y="76"/>
                    <a:pt x="2" y="76"/>
                    <a:pt x="2" y="76"/>
                  </a:cubicBezTo>
                  <a:cubicBezTo>
                    <a:pt x="0" y="79"/>
                    <a:pt x="0" y="83"/>
                    <a:pt x="2" y="86"/>
                  </a:cubicBezTo>
                  <a:cubicBezTo>
                    <a:pt x="2" y="86"/>
                    <a:pt x="2" y="86"/>
                    <a:pt x="2" y="86"/>
                  </a:cubicBezTo>
                  <a:cubicBezTo>
                    <a:pt x="3" y="89"/>
                    <a:pt x="7" y="90"/>
                    <a:pt x="9" y="87"/>
                  </a:cubicBezTo>
                  <a:cubicBezTo>
                    <a:pt x="75" y="24"/>
                    <a:pt x="75" y="24"/>
                    <a:pt x="75" y="24"/>
                  </a:cubicBezTo>
                  <a:cubicBezTo>
                    <a:pt x="78" y="21"/>
                    <a:pt x="77" y="17"/>
                    <a:pt x="75" y="15"/>
                  </a:cubicBezTo>
                  <a:cubicBezTo>
                    <a:pt x="62" y="2"/>
                    <a:pt x="62" y="2"/>
                    <a:pt x="62" y="2"/>
                  </a:cubicBezTo>
                  <a:cubicBezTo>
                    <a:pt x="62" y="2"/>
                    <a:pt x="61" y="2"/>
                    <a:pt x="61" y="2"/>
                  </a:cubicBezTo>
                  <a:lnTo>
                    <a:pt x="59" y="1"/>
                  </a:lnTo>
                  <a:close/>
                </a:path>
              </a:pathLst>
            </a:custGeom>
            <a:solidFill>
              <a:srgbClr val="1F25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8" name="išļ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6219F1-CE44-46E5-B63A-8A2E9AA51DA3}"/>
                </a:ext>
              </a:extLst>
            </p:cNvPr>
            <p:cNvSpPr/>
            <p:nvPr/>
          </p:nvSpPr>
          <p:spPr bwMode="auto">
            <a:xfrm>
              <a:off x="4800600" y="5518151"/>
              <a:ext cx="668338" cy="287338"/>
            </a:xfrm>
            <a:custGeom>
              <a:avLst/>
              <a:gdLst>
                <a:gd name="T0" fmla="*/ 104 w 104"/>
                <a:gd name="T1" fmla="*/ 18 h 45"/>
                <a:gd name="T2" fmla="*/ 100 w 104"/>
                <a:gd name="T3" fmla="*/ 15 h 45"/>
                <a:gd name="T4" fmla="*/ 82 w 104"/>
                <a:gd name="T5" fmla="*/ 15 h 45"/>
                <a:gd name="T6" fmla="*/ 72 w 104"/>
                <a:gd name="T7" fmla="*/ 3 h 45"/>
                <a:gd name="T8" fmla="*/ 68 w 104"/>
                <a:gd name="T9" fmla="*/ 0 h 45"/>
                <a:gd name="T10" fmla="*/ 10 w 104"/>
                <a:gd name="T11" fmla="*/ 8 h 45"/>
                <a:gd name="T12" fmla="*/ 2 w 104"/>
                <a:gd name="T13" fmla="*/ 13 h 45"/>
                <a:gd name="T14" fmla="*/ 2 w 104"/>
                <a:gd name="T15" fmla="*/ 13 h 45"/>
                <a:gd name="T16" fmla="*/ 4 w 104"/>
                <a:gd name="T17" fmla="*/ 21 h 45"/>
                <a:gd name="T18" fmla="*/ 93 w 104"/>
                <a:gd name="T19" fmla="*/ 44 h 45"/>
                <a:gd name="T20" fmla="*/ 101 w 104"/>
                <a:gd name="T21" fmla="*/ 39 h 45"/>
                <a:gd name="T22" fmla="*/ 104 w 104"/>
                <a:gd name="T23" fmla="*/ 22 h 45"/>
                <a:gd name="T24" fmla="*/ 104 w 104"/>
                <a:gd name="T25" fmla="*/ 21 h 45"/>
                <a:gd name="T26" fmla="*/ 104 w 104"/>
                <a:gd name="T2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45">
                  <a:moveTo>
                    <a:pt x="104" y="18"/>
                  </a:moveTo>
                  <a:cubicBezTo>
                    <a:pt x="104" y="16"/>
                    <a:pt x="102" y="15"/>
                    <a:pt x="100" y="15"/>
                  </a:cubicBezTo>
                  <a:cubicBezTo>
                    <a:pt x="96" y="17"/>
                    <a:pt x="90" y="18"/>
                    <a:pt x="82" y="15"/>
                  </a:cubicBezTo>
                  <a:cubicBezTo>
                    <a:pt x="74" y="12"/>
                    <a:pt x="72" y="7"/>
                    <a:pt x="72" y="3"/>
                  </a:cubicBezTo>
                  <a:cubicBezTo>
                    <a:pt x="71" y="2"/>
                    <a:pt x="70" y="0"/>
                    <a:pt x="68" y="0"/>
                  </a:cubicBezTo>
                  <a:cubicBezTo>
                    <a:pt x="10" y="8"/>
                    <a:pt x="10" y="8"/>
                    <a:pt x="10" y="8"/>
                  </a:cubicBezTo>
                  <a:cubicBezTo>
                    <a:pt x="7" y="9"/>
                    <a:pt x="4" y="11"/>
                    <a:pt x="2" y="13"/>
                  </a:cubicBezTo>
                  <a:cubicBezTo>
                    <a:pt x="2" y="13"/>
                    <a:pt x="2" y="13"/>
                    <a:pt x="2" y="13"/>
                  </a:cubicBezTo>
                  <a:cubicBezTo>
                    <a:pt x="0" y="16"/>
                    <a:pt x="1" y="20"/>
                    <a:pt x="4" y="21"/>
                  </a:cubicBezTo>
                  <a:cubicBezTo>
                    <a:pt x="93" y="44"/>
                    <a:pt x="93" y="44"/>
                    <a:pt x="93" y="44"/>
                  </a:cubicBezTo>
                  <a:cubicBezTo>
                    <a:pt x="96" y="45"/>
                    <a:pt x="100" y="43"/>
                    <a:pt x="101" y="39"/>
                  </a:cubicBezTo>
                  <a:cubicBezTo>
                    <a:pt x="104" y="22"/>
                    <a:pt x="104" y="22"/>
                    <a:pt x="104" y="22"/>
                  </a:cubicBezTo>
                  <a:cubicBezTo>
                    <a:pt x="104" y="21"/>
                    <a:pt x="104" y="21"/>
                    <a:pt x="104" y="21"/>
                  </a:cubicBezTo>
                  <a:lnTo>
                    <a:pt x="104" y="18"/>
                  </a:lnTo>
                  <a:close/>
                </a:path>
              </a:pathLst>
            </a:custGeom>
            <a:solidFill>
              <a:srgbClr val="1F25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49" name="îśļ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FBDC941-A342-4DEA-898D-8B658E16C1DD}"/>
                </a:ext>
              </a:extLst>
            </p:cNvPr>
            <p:cNvSpPr/>
            <p:nvPr/>
          </p:nvSpPr>
          <p:spPr bwMode="auto">
            <a:xfrm>
              <a:off x="5610225" y="2716213"/>
              <a:ext cx="1169988" cy="863600"/>
            </a:xfrm>
            <a:custGeom>
              <a:avLst/>
              <a:gdLst>
                <a:gd name="T0" fmla="*/ 166 w 182"/>
                <a:gd name="T1" fmla="*/ 9 h 135"/>
                <a:gd name="T2" fmla="*/ 181 w 182"/>
                <a:gd name="T3" fmla="*/ 95 h 135"/>
                <a:gd name="T4" fmla="*/ 173 w 182"/>
                <a:gd name="T5" fmla="*/ 107 h 135"/>
                <a:gd name="T6" fmla="*/ 29 w 182"/>
                <a:gd name="T7" fmla="*/ 134 h 135"/>
                <a:gd name="T8" fmla="*/ 17 w 182"/>
                <a:gd name="T9" fmla="*/ 126 h 135"/>
                <a:gd name="T10" fmla="*/ 2 w 182"/>
                <a:gd name="T11" fmla="*/ 47 h 135"/>
                <a:gd name="T12" fmla="*/ 9 w 182"/>
                <a:gd name="T13" fmla="*/ 35 h 135"/>
                <a:gd name="T14" fmla="*/ 154 w 182"/>
                <a:gd name="T15" fmla="*/ 1 h 135"/>
                <a:gd name="T16" fmla="*/ 166 w 182"/>
                <a:gd name="T17"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35">
                  <a:moveTo>
                    <a:pt x="166" y="9"/>
                  </a:moveTo>
                  <a:cubicBezTo>
                    <a:pt x="181" y="95"/>
                    <a:pt x="181" y="95"/>
                    <a:pt x="181" y="95"/>
                  </a:cubicBezTo>
                  <a:cubicBezTo>
                    <a:pt x="182" y="100"/>
                    <a:pt x="179" y="106"/>
                    <a:pt x="173" y="107"/>
                  </a:cubicBezTo>
                  <a:cubicBezTo>
                    <a:pt x="29" y="134"/>
                    <a:pt x="29" y="134"/>
                    <a:pt x="29" y="134"/>
                  </a:cubicBezTo>
                  <a:cubicBezTo>
                    <a:pt x="23" y="135"/>
                    <a:pt x="18" y="132"/>
                    <a:pt x="17" y="126"/>
                  </a:cubicBezTo>
                  <a:cubicBezTo>
                    <a:pt x="2" y="47"/>
                    <a:pt x="2" y="47"/>
                    <a:pt x="2" y="47"/>
                  </a:cubicBezTo>
                  <a:cubicBezTo>
                    <a:pt x="0" y="41"/>
                    <a:pt x="4" y="36"/>
                    <a:pt x="9" y="35"/>
                  </a:cubicBezTo>
                  <a:cubicBezTo>
                    <a:pt x="154" y="1"/>
                    <a:pt x="154" y="1"/>
                    <a:pt x="154" y="1"/>
                  </a:cubicBezTo>
                  <a:cubicBezTo>
                    <a:pt x="159" y="0"/>
                    <a:pt x="165" y="3"/>
                    <a:pt x="166" y="9"/>
                  </a:cubicBez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50" name="îśḷ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7974940-38E7-4766-A065-C382D0AF671C}"/>
                </a:ext>
              </a:extLst>
            </p:cNvPr>
            <p:cNvSpPr/>
            <p:nvPr/>
          </p:nvSpPr>
          <p:spPr bwMode="auto">
            <a:xfrm>
              <a:off x="6124575" y="3067051"/>
              <a:ext cx="168275" cy="166688"/>
            </a:xfrm>
            <a:custGeom>
              <a:avLst/>
              <a:gdLst>
                <a:gd name="T0" fmla="*/ 3 w 26"/>
                <a:gd name="T1" fmla="*/ 18 h 26"/>
                <a:gd name="T2" fmla="*/ 18 w 26"/>
                <a:gd name="T3" fmla="*/ 23 h 26"/>
                <a:gd name="T4" fmla="*/ 23 w 26"/>
                <a:gd name="T5" fmla="*/ 8 h 26"/>
                <a:gd name="T6" fmla="*/ 8 w 26"/>
                <a:gd name="T7" fmla="*/ 3 h 26"/>
                <a:gd name="T8" fmla="*/ 3 w 26"/>
                <a:gd name="T9" fmla="*/ 18 h 26"/>
              </a:gdLst>
              <a:ahLst/>
              <a:cxnLst>
                <a:cxn ang="0">
                  <a:pos x="T0" y="T1"/>
                </a:cxn>
                <a:cxn ang="0">
                  <a:pos x="T2" y="T3"/>
                </a:cxn>
                <a:cxn ang="0">
                  <a:pos x="T4" y="T5"/>
                </a:cxn>
                <a:cxn ang="0">
                  <a:pos x="T6" y="T7"/>
                </a:cxn>
                <a:cxn ang="0">
                  <a:pos x="T8" y="T9"/>
                </a:cxn>
              </a:cxnLst>
              <a:rect l="0" t="0" r="r" b="b"/>
              <a:pathLst>
                <a:path w="26" h="26">
                  <a:moveTo>
                    <a:pt x="3" y="18"/>
                  </a:moveTo>
                  <a:cubicBezTo>
                    <a:pt x="6" y="23"/>
                    <a:pt x="12" y="26"/>
                    <a:pt x="18" y="23"/>
                  </a:cubicBezTo>
                  <a:cubicBezTo>
                    <a:pt x="23" y="20"/>
                    <a:pt x="26" y="13"/>
                    <a:pt x="23" y="8"/>
                  </a:cubicBezTo>
                  <a:cubicBezTo>
                    <a:pt x="20" y="2"/>
                    <a:pt x="13" y="0"/>
                    <a:pt x="8" y="3"/>
                  </a:cubicBezTo>
                  <a:cubicBezTo>
                    <a:pt x="2" y="6"/>
                    <a:pt x="0" y="12"/>
                    <a:pt x="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51" name="ïSḷ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B1F942-F6EE-41DA-9D2D-9B99BCF38AED}"/>
                </a:ext>
              </a:extLst>
            </p:cNvPr>
            <p:cNvSpPr/>
            <p:nvPr/>
          </p:nvSpPr>
          <p:spPr bwMode="auto">
            <a:xfrm>
              <a:off x="6035675" y="3349626"/>
              <a:ext cx="282575" cy="280988"/>
            </a:xfrm>
            <a:custGeom>
              <a:avLst/>
              <a:gdLst>
                <a:gd name="T0" fmla="*/ 1 w 44"/>
                <a:gd name="T1" fmla="*/ 24 h 44"/>
                <a:gd name="T2" fmla="*/ 24 w 44"/>
                <a:gd name="T3" fmla="*/ 44 h 44"/>
                <a:gd name="T4" fmla="*/ 44 w 44"/>
                <a:gd name="T5" fmla="*/ 21 h 44"/>
                <a:gd name="T6" fmla="*/ 21 w 44"/>
                <a:gd name="T7" fmla="*/ 1 h 44"/>
                <a:gd name="T8" fmla="*/ 1 w 44"/>
                <a:gd name="T9" fmla="*/ 24 h 44"/>
              </a:gdLst>
              <a:ahLst/>
              <a:cxnLst>
                <a:cxn ang="0">
                  <a:pos x="T0" y="T1"/>
                </a:cxn>
                <a:cxn ang="0">
                  <a:pos x="T2" y="T3"/>
                </a:cxn>
                <a:cxn ang="0">
                  <a:pos x="T4" y="T5"/>
                </a:cxn>
                <a:cxn ang="0">
                  <a:pos x="T6" y="T7"/>
                </a:cxn>
                <a:cxn ang="0">
                  <a:pos x="T8" y="T9"/>
                </a:cxn>
              </a:cxnLst>
              <a:rect l="0" t="0" r="r" b="b"/>
              <a:pathLst>
                <a:path w="44" h="44">
                  <a:moveTo>
                    <a:pt x="1" y="24"/>
                  </a:moveTo>
                  <a:cubicBezTo>
                    <a:pt x="2" y="35"/>
                    <a:pt x="12" y="44"/>
                    <a:pt x="24" y="44"/>
                  </a:cubicBezTo>
                  <a:cubicBezTo>
                    <a:pt x="36" y="43"/>
                    <a:pt x="44" y="33"/>
                    <a:pt x="44" y="21"/>
                  </a:cubicBezTo>
                  <a:cubicBezTo>
                    <a:pt x="43" y="9"/>
                    <a:pt x="33" y="0"/>
                    <a:pt x="21" y="1"/>
                  </a:cubicBezTo>
                  <a:cubicBezTo>
                    <a:pt x="9" y="2"/>
                    <a:pt x="0" y="12"/>
                    <a:pt x="1" y="24"/>
                  </a:cubicBezTo>
                  <a:close/>
                </a:path>
              </a:pathLst>
            </a:custGeom>
            <a:solidFill>
              <a:srgbClr val="FCC8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52" name="ïSľ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1D0DEE-63D4-4D85-9ADD-B7EBD00FA0BA}"/>
                </a:ext>
              </a:extLst>
            </p:cNvPr>
            <p:cNvSpPr/>
            <p:nvPr/>
          </p:nvSpPr>
          <p:spPr bwMode="auto">
            <a:xfrm>
              <a:off x="6137275" y="2427288"/>
              <a:ext cx="400050" cy="1011238"/>
            </a:xfrm>
            <a:custGeom>
              <a:avLst/>
              <a:gdLst>
                <a:gd name="T0" fmla="*/ 9 w 62"/>
                <a:gd name="T1" fmla="*/ 8 h 158"/>
                <a:gd name="T2" fmla="*/ 24 w 62"/>
                <a:gd name="T3" fmla="*/ 76 h 158"/>
                <a:gd name="T4" fmla="*/ 0 w 62"/>
                <a:gd name="T5" fmla="*/ 151 h 158"/>
                <a:gd name="T6" fmla="*/ 21 w 62"/>
                <a:gd name="T7" fmla="*/ 158 h 158"/>
                <a:gd name="T8" fmla="*/ 59 w 62"/>
                <a:gd name="T9" fmla="*/ 85 h 158"/>
                <a:gd name="T10" fmla="*/ 61 w 62"/>
                <a:gd name="T11" fmla="*/ 71 h 158"/>
                <a:gd name="T12" fmla="*/ 52 w 62"/>
                <a:gd name="T13" fmla="*/ 0 h 158"/>
                <a:gd name="T14" fmla="*/ 9 w 62"/>
                <a:gd name="T15" fmla="*/ 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58">
                  <a:moveTo>
                    <a:pt x="9" y="8"/>
                  </a:moveTo>
                  <a:cubicBezTo>
                    <a:pt x="24" y="76"/>
                    <a:pt x="24" y="76"/>
                    <a:pt x="24" y="76"/>
                  </a:cubicBezTo>
                  <a:cubicBezTo>
                    <a:pt x="0" y="151"/>
                    <a:pt x="0" y="151"/>
                    <a:pt x="0" y="151"/>
                  </a:cubicBezTo>
                  <a:cubicBezTo>
                    <a:pt x="21" y="158"/>
                    <a:pt x="21" y="158"/>
                    <a:pt x="21" y="158"/>
                  </a:cubicBezTo>
                  <a:cubicBezTo>
                    <a:pt x="59" y="85"/>
                    <a:pt x="59" y="85"/>
                    <a:pt x="59" y="85"/>
                  </a:cubicBezTo>
                  <a:cubicBezTo>
                    <a:pt x="61" y="81"/>
                    <a:pt x="62" y="76"/>
                    <a:pt x="61" y="71"/>
                  </a:cubicBezTo>
                  <a:cubicBezTo>
                    <a:pt x="52" y="0"/>
                    <a:pt x="52" y="0"/>
                    <a:pt x="52" y="0"/>
                  </a:cubicBezTo>
                  <a:lnTo>
                    <a:pt x="9" y="8"/>
                  </a:lnTo>
                  <a:close/>
                </a:path>
              </a:pathLst>
            </a:custGeom>
            <a:solidFill>
              <a:srgbClr val="FFC8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53" name="ïšļ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13D3EA-C7F1-49A3-AEF2-C40EC2456810}"/>
                </a:ext>
              </a:extLst>
            </p:cNvPr>
            <p:cNvSpPr/>
            <p:nvPr/>
          </p:nvSpPr>
          <p:spPr bwMode="auto">
            <a:xfrm>
              <a:off x="5970588" y="1808163"/>
              <a:ext cx="566738" cy="804863"/>
            </a:xfrm>
            <a:custGeom>
              <a:avLst/>
              <a:gdLst>
                <a:gd name="T0" fmla="*/ 48 w 88"/>
                <a:gd name="T1" fmla="*/ 13 h 126"/>
                <a:gd name="T2" fmla="*/ 88 w 88"/>
                <a:gd name="T3" fmla="*/ 113 h 126"/>
                <a:gd name="T4" fmla="*/ 27 w 88"/>
                <a:gd name="T5" fmla="*/ 126 h 126"/>
                <a:gd name="T6" fmla="*/ 7 w 88"/>
                <a:gd name="T7" fmla="*/ 28 h 126"/>
                <a:gd name="T8" fmla="*/ 48 w 88"/>
                <a:gd name="T9" fmla="*/ 13 h 126"/>
              </a:gdLst>
              <a:ahLst/>
              <a:cxnLst>
                <a:cxn ang="0">
                  <a:pos x="T0" y="T1"/>
                </a:cxn>
                <a:cxn ang="0">
                  <a:pos x="T2" y="T3"/>
                </a:cxn>
                <a:cxn ang="0">
                  <a:pos x="T4" y="T5"/>
                </a:cxn>
                <a:cxn ang="0">
                  <a:pos x="T6" y="T7"/>
                </a:cxn>
                <a:cxn ang="0">
                  <a:pos x="T8" y="T9"/>
                </a:cxn>
              </a:cxnLst>
              <a:rect l="0" t="0" r="r" b="b"/>
              <a:pathLst>
                <a:path w="88" h="126">
                  <a:moveTo>
                    <a:pt x="48" y="13"/>
                  </a:moveTo>
                  <a:cubicBezTo>
                    <a:pt x="62" y="25"/>
                    <a:pt x="79" y="52"/>
                    <a:pt x="88" y="113"/>
                  </a:cubicBezTo>
                  <a:cubicBezTo>
                    <a:pt x="27" y="126"/>
                    <a:pt x="27" y="126"/>
                    <a:pt x="27" y="126"/>
                  </a:cubicBezTo>
                  <a:cubicBezTo>
                    <a:pt x="27" y="126"/>
                    <a:pt x="0" y="65"/>
                    <a:pt x="7" y="28"/>
                  </a:cubicBezTo>
                  <a:cubicBezTo>
                    <a:pt x="11" y="8"/>
                    <a:pt x="33" y="0"/>
                    <a:pt x="48" y="13"/>
                  </a:cubicBezTo>
                  <a:close/>
                </a:path>
              </a:pathLst>
            </a:custGeom>
            <a:solidFill>
              <a:srgbClr val="FFD4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sp>
          <p:nvSpPr>
            <p:cNvPr id="54" name="iṩľ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30447B-2D59-4EAC-BD09-CBD14B543814}"/>
                </a:ext>
              </a:extLst>
            </p:cNvPr>
            <p:cNvSpPr/>
            <p:nvPr/>
          </p:nvSpPr>
          <p:spPr bwMode="auto">
            <a:xfrm>
              <a:off x="6008688" y="2139951"/>
              <a:ext cx="212725" cy="473075"/>
            </a:xfrm>
            <a:custGeom>
              <a:avLst/>
              <a:gdLst>
                <a:gd name="T0" fmla="*/ 33 w 33"/>
                <a:gd name="T1" fmla="*/ 73 h 74"/>
                <a:gd name="T2" fmla="*/ 21 w 33"/>
                <a:gd name="T3" fmla="*/ 74 h 74"/>
                <a:gd name="T4" fmla="*/ 0 w 33"/>
                <a:gd name="T5" fmla="*/ 0 h 74"/>
              </a:gdLst>
              <a:ahLst/>
              <a:cxnLst>
                <a:cxn ang="0">
                  <a:pos x="T0" y="T1"/>
                </a:cxn>
                <a:cxn ang="0">
                  <a:pos x="T2" y="T3"/>
                </a:cxn>
                <a:cxn ang="0">
                  <a:pos x="T4" y="T5"/>
                </a:cxn>
              </a:cxnLst>
              <a:rect l="0" t="0" r="r" b="b"/>
              <a:pathLst>
                <a:path w="33" h="74">
                  <a:moveTo>
                    <a:pt x="33" y="73"/>
                  </a:moveTo>
                  <a:cubicBezTo>
                    <a:pt x="21" y="74"/>
                    <a:pt x="21" y="74"/>
                    <a:pt x="21" y="74"/>
                  </a:cubicBezTo>
                  <a:cubicBezTo>
                    <a:pt x="21" y="74"/>
                    <a:pt x="0" y="45"/>
                    <a:pt x="0" y="0"/>
                  </a:cubicBezTo>
                </a:path>
              </a:pathLst>
            </a:custGeom>
            <a:noFill/>
            <a:ln w="25400" cap="rnd">
              <a:solidFill>
                <a:srgbClr val="EDBA6A"/>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tx1">
                    <a:lumMod val="75000"/>
                    <a:lumOff val="25000"/>
                  </a:schemeClr>
                </a:solidFill>
              </a:endParaRPr>
            </a:p>
          </p:txBody>
        </p:sp>
        <p:sp>
          <p:nvSpPr>
            <p:cNvPr id="47" name="íṩ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A65B4C-3781-4177-A58E-F315303BB842}"/>
                </a:ext>
              </a:extLst>
            </p:cNvPr>
            <p:cNvSpPr/>
            <p:nvPr/>
          </p:nvSpPr>
          <p:spPr bwMode="auto">
            <a:xfrm>
              <a:off x="5211763" y="2978151"/>
              <a:ext cx="1169988" cy="2597150"/>
            </a:xfrm>
            <a:custGeom>
              <a:avLst/>
              <a:gdLst>
                <a:gd name="T0" fmla="*/ 82 w 182"/>
                <a:gd name="T1" fmla="*/ 4 h 406"/>
                <a:gd name="T2" fmla="*/ 0 w 182"/>
                <a:gd name="T3" fmla="*/ 390 h 406"/>
                <a:gd name="T4" fmla="*/ 49 w 182"/>
                <a:gd name="T5" fmla="*/ 406 h 406"/>
                <a:gd name="T6" fmla="*/ 104 w 182"/>
                <a:gd name="T7" fmla="*/ 200 h 406"/>
                <a:gd name="T8" fmla="*/ 167 w 182"/>
                <a:gd name="T9" fmla="*/ 69 h 406"/>
                <a:gd name="T10" fmla="*/ 176 w 182"/>
                <a:gd name="T11" fmla="*/ 51 h 406"/>
                <a:gd name="T12" fmla="*/ 181 w 182"/>
                <a:gd name="T13" fmla="*/ 14 h 406"/>
                <a:gd name="T14" fmla="*/ 181 w 182"/>
                <a:gd name="T15" fmla="*/ 0 h 406"/>
                <a:gd name="T16" fmla="*/ 82 w 182"/>
                <a:gd name="T17" fmla="*/ 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06">
                  <a:moveTo>
                    <a:pt x="82" y="4"/>
                  </a:moveTo>
                  <a:cubicBezTo>
                    <a:pt x="0" y="390"/>
                    <a:pt x="0" y="390"/>
                    <a:pt x="0" y="390"/>
                  </a:cubicBezTo>
                  <a:cubicBezTo>
                    <a:pt x="49" y="406"/>
                    <a:pt x="49" y="406"/>
                    <a:pt x="49" y="406"/>
                  </a:cubicBezTo>
                  <a:cubicBezTo>
                    <a:pt x="104" y="200"/>
                    <a:pt x="104" y="200"/>
                    <a:pt x="104" y="200"/>
                  </a:cubicBezTo>
                  <a:cubicBezTo>
                    <a:pt x="167" y="69"/>
                    <a:pt x="167" y="69"/>
                    <a:pt x="167" y="69"/>
                  </a:cubicBezTo>
                  <a:cubicBezTo>
                    <a:pt x="170" y="64"/>
                    <a:pt x="173" y="57"/>
                    <a:pt x="176" y="51"/>
                  </a:cubicBezTo>
                  <a:cubicBezTo>
                    <a:pt x="180" y="39"/>
                    <a:pt x="182" y="26"/>
                    <a:pt x="181" y="14"/>
                  </a:cubicBezTo>
                  <a:cubicBezTo>
                    <a:pt x="181" y="0"/>
                    <a:pt x="181" y="0"/>
                    <a:pt x="181" y="0"/>
                  </a:cubicBezTo>
                  <a:lnTo>
                    <a:pt x="82" y="4"/>
                  </a:lnTo>
                  <a:close/>
                </a:path>
              </a:pathLst>
            </a:custGeom>
            <a:solidFill>
              <a:srgbClr val="3836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tx1">
                    <a:lumMod val="75000"/>
                    <a:lumOff val="25000"/>
                  </a:schemeClr>
                </a:solidFill>
              </a:endParaRPr>
            </a:p>
          </p:txBody>
        </p:sp>
      </p:grpSp>
      <p:cxnSp>
        <p:nvCxnSpPr>
          <p:cNvPr id="65" name="直接连接符 64"/>
          <p:cNvCxnSpPr/>
          <p:nvPr/>
        </p:nvCxnSpPr>
        <p:spPr>
          <a:xfrm>
            <a:off x="4371867" y="3542935"/>
            <a:ext cx="0" cy="74892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1461933" y="4852672"/>
            <a:ext cx="2600931" cy="276999"/>
            <a:chOff x="3751743" y="5088855"/>
            <a:chExt cx="2600931" cy="276999"/>
          </a:xfrm>
        </p:grpSpPr>
        <p:cxnSp>
          <p:nvCxnSpPr>
            <p:cNvPr id="68" name="直接箭头连接符 67"/>
            <p:cNvCxnSpPr/>
            <p:nvPr/>
          </p:nvCxnSpPr>
          <p:spPr>
            <a:xfrm>
              <a:off x="5515693" y="5227354"/>
              <a:ext cx="836981" cy="0"/>
            </a:xfrm>
            <a:prstGeom prst="straightConnector1">
              <a:avLst/>
            </a:prstGeom>
            <a:ln>
              <a:solidFill>
                <a:schemeClr val="tx1">
                  <a:lumMod val="75000"/>
                  <a:lumOff val="2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3751743" y="5227354"/>
              <a:ext cx="836981" cy="0"/>
            </a:xfrm>
            <a:prstGeom prst="straightConnector1">
              <a:avLst/>
            </a:prstGeom>
            <a:ln>
              <a:solidFill>
                <a:schemeClr val="tx1">
                  <a:lumMod val="75000"/>
                  <a:lumOff val="2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4781140" y="5088855"/>
              <a:ext cx="542136" cy="276999"/>
            </a:xfrm>
            <a:prstGeom prst="rect">
              <a:avLst/>
            </a:prstGeom>
            <a:noFill/>
          </p:spPr>
          <p:txBody>
            <a:bodyPr wrap="none" rtlCol="0">
              <a:spAutoFit/>
            </a:bodyPr>
            <a:lstStyle/>
            <a:p>
              <a:r>
                <a:rPr lang="en-US" altLang="zh-CN" sz="1200" dirty="0" smtClean="0">
                  <a:solidFill>
                    <a:schemeClr val="tx1">
                      <a:lumMod val="75000"/>
                      <a:lumOff val="25000"/>
                    </a:schemeClr>
                  </a:solidFill>
                </a:rPr>
                <a:t>4~6m</a:t>
              </a:r>
              <a:endParaRPr lang="zh-CN" altLang="en-US" sz="1200" dirty="0">
                <a:solidFill>
                  <a:schemeClr val="tx1">
                    <a:lumMod val="75000"/>
                    <a:lumOff val="25000"/>
                  </a:schemeClr>
                </a:solidFill>
              </a:endParaRPr>
            </a:p>
          </p:txBody>
        </p:sp>
      </p:grpSp>
      <p:grpSp>
        <p:nvGrpSpPr>
          <p:cNvPr id="80" name="组合 79"/>
          <p:cNvGrpSpPr/>
          <p:nvPr/>
        </p:nvGrpSpPr>
        <p:grpSpPr>
          <a:xfrm>
            <a:off x="3863912" y="1946471"/>
            <a:ext cx="1028941" cy="880095"/>
            <a:chOff x="6004120" y="1340666"/>
            <a:chExt cx="1459894" cy="1248707"/>
          </a:xfrm>
        </p:grpSpPr>
        <p:pic>
          <p:nvPicPr>
            <p:cNvPr id="63" name="图片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4120" y="1340666"/>
              <a:ext cx="1459894" cy="1248707"/>
            </a:xfrm>
            <a:prstGeom prst="rect">
              <a:avLst/>
            </a:prstGeom>
          </p:spPr>
        </p:pic>
        <p:sp>
          <p:nvSpPr>
            <p:cNvPr id="78" name="矩形 77"/>
            <p:cNvSpPr/>
            <p:nvPr/>
          </p:nvSpPr>
          <p:spPr>
            <a:xfrm>
              <a:off x="6029597" y="1362796"/>
              <a:ext cx="1405459" cy="796516"/>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83" name="组合 82"/>
          <p:cNvGrpSpPr/>
          <p:nvPr/>
        </p:nvGrpSpPr>
        <p:grpSpPr>
          <a:xfrm rot="1709431">
            <a:off x="2422157" y="3691786"/>
            <a:ext cx="1828131" cy="276999"/>
            <a:chOff x="3751743" y="5128414"/>
            <a:chExt cx="2600931" cy="214572"/>
          </a:xfrm>
        </p:grpSpPr>
        <p:cxnSp>
          <p:nvCxnSpPr>
            <p:cNvPr id="84" name="直接箭头连接符 83"/>
            <p:cNvCxnSpPr/>
            <p:nvPr/>
          </p:nvCxnSpPr>
          <p:spPr>
            <a:xfrm>
              <a:off x="5515693" y="5227354"/>
              <a:ext cx="836981" cy="0"/>
            </a:xfrm>
            <a:prstGeom prst="straightConnector1">
              <a:avLst/>
            </a:prstGeom>
            <a:ln>
              <a:solidFill>
                <a:schemeClr val="tx1">
                  <a:lumMod val="75000"/>
                  <a:lumOff val="2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a:off x="3751743" y="5227354"/>
              <a:ext cx="836981" cy="0"/>
            </a:xfrm>
            <a:prstGeom prst="straightConnector1">
              <a:avLst/>
            </a:prstGeom>
            <a:ln>
              <a:solidFill>
                <a:schemeClr val="tx1">
                  <a:lumMod val="75000"/>
                  <a:lumOff val="2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752540" y="5128414"/>
              <a:ext cx="550089" cy="214572"/>
            </a:xfrm>
            <a:prstGeom prst="rect">
              <a:avLst/>
            </a:prstGeom>
            <a:noFill/>
          </p:spPr>
          <p:txBody>
            <a:bodyPr wrap="none" rtlCol="0">
              <a:spAutoFit/>
            </a:bodyPr>
            <a:lstStyle/>
            <a:p>
              <a:r>
                <a:rPr lang="en-US" altLang="zh-CN" sz="1200" dirty="0" smtClean="0">
                  <a:solidFill>
                    <a:schemeClr val="tx1">
                      <a:lumMod val="75000"/>
                      <a:lumOff val="25000"/>
                    </a:schemeClr>
                  </a:solidFill>
                </a:rPr>
                <a:t>5m</a:t>
              </a:r>
              <a:endParaRPr lang="zh-CN" altLang="en-US" sz="1200" dirty="0">
                <a:solidFill>
                  <a:schemeClr val="tx1">
                    <a:lumMod val="75000"/>
                    <a:lumOff val="25000"/>
                  </a:schemeClr>
                </a:solidFill>
              </a:endParaRPr>
            </a:p>
          </p:txBody>
        </p:sp>
      </p:grpSp>
      <p:sp>
        <p:nvSpPr>
          <p:cNvPr id="87" name="文本框 86"/>
          <p:cNvSpPr txBox="1"/>
          <p:nvPr/>
        </p:nvSpPr>
        <p:spPr>
          <a:xfrm>
            <a:off x="1754554" y="2665145"/>
            <a:ext cx="824265" cy="276999"/>
          </a:xfrm>
          <a:prstGeom prst="rect">
            <a:avLst/>
          </a:prstGeom>
          <a:noFill/>
        </p:spPr>
        <p:txBody>
          <a:bodyPr wrap="none" rtlCol="0">
            <a:spAutoFit/>
          </a:bodyPr>
          <a:lstStyle/>
          <a:p>
            <a:r>
              <a:rPr lang="en-US" altLang="zh-CN" sz="1200" dirty="0" smtClean="0">
                <a:solidFill>
                  <a:schemeClr val="tx1">
                    <a:lumMod val="75000"/>
                    <a:lumOff val="25000"/>
                  </a:schemeClr>
                </a:solidFill>
              </a:rPr>
              <a:t>Blackbody</a:t>
            </a:r>
            <a:endParaRPr lang="zh-CN" altLang="en-US" sz="1200" dirty="0">
              <a:solidFill>
                <a:schemeClr val="tx1">
                  <a:lumMod val="75000"/>
                  <a:lumOff val="25000"/>
                </a:schemeClr>
              </a:solidFill>
            </a:endParaRPr>
          </a:p>
        </p:txBody>
      </p:sp>
      <p:sp>
        <p:nvSpPr>
          <p:cNvPr id="88" name="文本框 87"/>
          <p:cNvSpPr txBox="1"/>
          <p:nvPr/>
        </p:nvSpPr>
        <p:spPr>
          <a:xfrm>
            <a:off x="4564540" y="3578865"/>
            <a:ext cx="617477" cy="276999"/>
          </a:xfrm>
          <a:prstGeom prst="rect">
            <a:avLst/>
          </a:prstGeom>
          <a:noFill/>
        </p:spPr>
        <p:txBody>
          <a:bodyPr wrap="none" rtlCol="0">
            <a:spAutoFit/>
          </a:bodyPr>
          <a:lstStyle/>
          <a:p>
            <a:r>
              <a:rPr lang="en-US" altLang="zh-CN" sz="1200" dirty="0" smtClean="0">
                <a:solidFill>
                  <a:schemeClr val="tx1">
                    <a:lumMod val="75000"/>
                    <a:lumOff val="25000"/>
                  </a:schemeClr>
                </a:solidFill>
              </a:rPr>
              <a:t>AI NVR</a:t>
            </a:r>
            <a:endParaRPr lang="zh-CN" altLang="en-US" sz="1200" dirty="0">
              <a:solidFill>
                <a:schemeClr val="tx1">
                  <a:lumMod val="75000"/>
                  <a:lumOff val="25000"/>
                </a:schemeClr>
              </a:solidFill>
            </a:endParaRPr>
          </a:p>
        </p:txBody>
      </p:sp>
      <p:sp>
        <p:nvSpPr>
          <p:cNvPr id="89" name="文本框 88"/>
          <p:cNvSpPr txBox="1"/>
          <p:nvPr/>
        </p:nvSpPr>
        <p:spPr>
          <a:xfrm>
            <a:off x="4564540" y="4643243"/>
            <a:ext cx="1199752" cy="276999"/>
          </a:xfrm>
          <a:prstGeom prst="rect">
            <a:avLst/>
          </a:prstGeom>
          <a:noFill/>
        </p:spPr>
        <p:txBody>
          <a:bodyPr wrap="none" rtlCol="0">
            <a:spAutoFit/>
          </a:bodyPr>
          <a:lstStyle/>
          <a:p>
            <a:r>
              <a:rPr lang="en-US" altLang="zh-CN" sz="1200" dirty="0" smtClean="0">
                <a:solidFill>
                  <a:schemeClr val="tx1">
                    <a:lumMod val="75000"/>
                    <a:lumOff val="25000"/>
                  </a:schemeClr>
                </a:solidFill>
              </a:rPr>
              <a:t>Thermal camera</a:t>
            </a:r>
            <a:endParaRPr lang="zh-CN" altLang="en-US" sz="1200" dirty="0">
              <a:solidFill>
                <a:schemeClr val="tx1">
                  <a:lumMod val="75000"/>
                  <a:lumOff val="25000"/>
                </a:schemeClr>
              </a:solidFill>
            </a:endParaRPr>
          </a:p>
        </p:txBody>
      </p:sp>
      <p:sp>
        <p:nvSpPr>
          <p:cNvPr id="55" name="文本框 54"/>
          <p:cNvSpPr txBox="1"/>
          <p:nvPr/>
        </p:nvSpPr>
        <p:spPr>
          <a:xfrm>
            <a:off x="3990936" y="1685068"/>
            <a:ext cx="774892" cy="276999"/>
          </a:xfrm>
          <a:prstGeom prst="rect">
            <a:avLst/>
          </a:prstGeom>
          <a:noFill/>
        </p:spPr>
        <p:txBody>
          <a:bodyPr wrap="none" rtlCol="0">
            <a:spAutoFit/>
          </a:bodyPr>
          <a:lstStyle/>
          <a:p>
            <a:r>
              <a:rPr lang="en-US" altLang="zh-CN" sz="1200" dirty="0" smtClean="0">
                <a:solidFill>
                  <a:schemeClr val="tx1">
                    <a:lumMod val="75000"/>
                    <a:lumOff val="25000"/>
                  </a:schemeClr>
                </a:solidFill>
              </a:rPr>
              <a:t>Local GUI</a:t>
            </a:r>
            <a:endParaRPr lang="zh-CN" altLang="en-US" sz="1200" dirty="0">
              <a:solidFill>
                <a:schemeClr val="tx1">
                  <a:lumMod val="75000"/>
                  <a:lumOff val="25000"/>
                </a:schemeClr>
              </a:solidFill>
            </a:endParaRPr>
          </a:p>
        </p:txBody>
      </p:sp>
      <p:grpSp>
        <p:nvGrpSpPr>
          <p:cNvPr id="58" name="组合 57"/>
          <p:cNvGrpSpPr/>
          <p:nvPr/>
        </p:nvGrpSpPr>
        <p:grpSpPr>
          <a:xfrm>
            <a:off x="102036" y="1488125"/>
            <a:ext cx="1197701" cy="369332"/>
            <a:chOff x="4277938" y="1315493"/>
            <a:chExt cx="1197701" cy="369332"/>
          </a:xfrm>
        </p:grpSpPr>
        <p:sp>
          <p:nvSpPr>
            <p:cNvPr id="59" name="文本框 58"/>
            <p:cNvSpPr txBox="1"/>
            <p:nvPr/>
          </p:nvSpPr>
          <p:spPr>
            <a:xfrm>
              <a:off x="4445870" y="1315493"/>
              <a:ext cx="1029769" cy="369332"/>
            </a:xfrm>
            <a:prstGeom prst="rect">
              <a:avLst/>
            </a:prstGeom>
            <a:noFill/>
          </p:spPr>
          <p:txBody>
            <a:bodyPr wrap="none" rtlCol="0">
              <a:spAutoFit/>
            </a:bodyPr>
            <a:lstStyle/>
            <a:p>
              <a:r>
                <a:rPr lang="en-US" altLang="zh-CN" dirty="0" smtClean="0">
                  <a:solidFill>
                    <a:schemeClr val="tx1">
                      <a:lumMod val="75000"/>
                      <a:lumOff val="25000"/>
                    </a:schemeClr>
                  </a:solidFill>
                  <a:latin typeface="Calibri" panose="020F0502020204030204" pitchFamily="34" charset="0"/>
                  <a:sym typeface="Calibri" panose="020F0502020204030204" pitchFamily="34" charset="0"/>
                </a:rPr>
                <a:t>Topology</a:t>
              </a:r>
              <a:endParaRPr lang="en-US" altLang="zh-CN" dirty="0">
                <a:solidFill>
                  <a:schemeClr val="tx1">
                    <a:lumMod val="75000"/>
                    <a:lumOff val="25000"/>
                  </a:schemeClr>
                </a:solidFill>
                <a:latin typeface="Calibri" panose="020F0502020204030204" pitchFamily="34" charset="0"/>
                <a:sym typeface="Calibri" panose="020F0502020204030204" pitchFamily="34" charset="0"/>
              </a:endParaRPr>
            </a:p>
          </p:txBody>
        </p:sp>
        <p:grpSp>
          <p:nvGrpSpPr>
            <p:cNvPr id="60" name="组合 59"/>
            <p:cNvGrpSpPr/>
            <p:nvPr/>
          </p:nvGrpSpPr>
          <p:grpSpPr>
            <a:xfrm>
              <a:off x="4277938" y="1416193"/>
              <a:ext cx="167932" cy="167932"/>
              <a:chOff x="5143500" y="2425850"/>
              <a:chExt cx="222100" cy="222100"/>
            </a:xfrm>
          </p:grpSpPr>
          <p:sp>
            <p:nvSpPr>
              <p:cNvPr id="64" name="椭圆 63"/>
              <p:cNvSpPr/>
              <p:nvPr/>
            </p:nvSpPr>
            <p:spPr>
              <a:xfrm>
                <a:off x="5143500" y="2425850"/>
                <a:ext cx="222100" cy="222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67" name="椭圆 66"/>
              <p:cNvSpPr/>
              <p:nvPr/>
            </p:nvSpPr>
            <p:spPr>
              <a:xfrm>
                <a:off x="5203674" y="2489004"/>
                <a:ext cx="101752" cy="101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grpSp>
      </p:grpSp>
      <p:grpSp>
        <p:nvGrpSpPr>
          <p:cNvPr id="77" name="组合 76"/>
          <p:cNvGrpSpPr/>
          <p:nvPr/>
        </p:nvGrpSpPr>
        <p:grpSpPr>
          <a:xfrm>
            <a:off x="6189920" y="2102906"/>
            <a:ext cx="4585294" cy="641829"/>
            <a:chOff x="6189920" y="1080916"/>
            <a:chExt cx="4585294" cy="641829"/>
          </a:xfrm>
        </p:grpSpPr>
        <p:sp>
          <p:nvSpPr>
            <p:cNvPr id="79" name="矩形 78"/>
            <p:cNvSpPr/>
            <p:nvPr/>
          </p:nvSpPr>
          <p:spPr>
            <a:xfrm>
              <a:off x="6189920" y="1080916"/>
              <a:ext cx="2295821" cy="369332"/>
            </a:xfrm>
            <a:prstGeom prst="rect">
              <a:avLst/>
            </a:prstGeom>
          </p:spPr>
          <p:txBody>
            <a:bodyPr wrap="none">
              <a:spAutoFit/>
            </a:bodyPr>
            <a:lstStyle/>
            <a:p>
              <a:r>
                <a:rPr lang="en-US" altLang="zh-CN" b="1" dirty="0">
                  <a:solidFill>
                    <a:schemeClr val="accent1"/>
                  </a:solidFill>
                  <a:latin typeface="Calibri" panose="020F0502020204030204" pitchFamily="34" charset="0"/>
                  <a:sym typeface="Calibri" panose="020F0502020204030204" pitchFamily="34" charset="0"/>
                </a:rPr>
                <a:t>Solution Composition </a:t>
              </a:r>
              <a:endParaRPr lang="zh-CN" altLang="en-US" b="1" dirty="0">
                <a:solidFill>
                  <a:schemeClr val="accent1"/>
                </a:solidFill>
                <a:latin typeface="Calibri" panose="020F0502020204030204" pitchFamily="34" charset="0"/>
                <a:sym typeface="Calibri" panose="020F0502020204030204" pitchFamily="34" charset="0"/>
              </a:endParaRPr>
            </a:p>
          </p:txBody>
        </p:sp>
        <p:sp>
          <p:nvSpPr>
            <p:cNvPr id="82" name="矩形 81"/>
            <p:cNvSpPr/>
            <p:nvPr/>
          </p:nvSpPr>
          <p:spPr>
            <a:xfrm>
              <a:off x="6189920" y="1414968"/>
              <a:ext cx="4585294" cy="307777"/>
            </a:xfrm>
            <a:prstGeom prst="rect">
              <a:avLst/>
            </a:prstGeom>
          </p:spPr>
          <p:txBody>
            <a:bodyPr wrap="none">
              <a:spAutoFit/>
            </a:bodyPr>
            <a:lstStyle/>
            <a:p>
              <a:r>
                <a:rPr lang="en-US" altLang="zh-CN" sz="1400" dirty="0">
                  <a:solidFill>
                    <a:schemeClr val="tx1">
                      <a:lumMod val="75000"/>
                      <a:lumOff val="25000"/>
                    </a:schemeClr>
                  </a:solidFill>
                  <a:latin typeface="Calibri" panose="020F0502020204030204" pitchFamily="34" charset="0"/>
                  <a:sym typeface="Calibri" panose="020F0502020204030204" pitchFamily="34" charset="0"/>
                </a:rPr>
                <a:t>1*Bullet thermal camera, 1*Black body , 2*Tripod, </a:t>
              </a:r>
              <a:r>
                <a:rPr lang="en-US" altLang="zh-CN" sz="1400" dirty="0" smtClean="0">
                  <a:solidFill>
                    <a:schemeClr val="tx1">
                      <a:lumMod val="75000"/>
                      <a:lumOff val="25000"/>
                    </a:schemeClr>
                  </a:solidFill>
                  <a:latin typeface="Calibri" panose="020F0502020204030204" pitchFamily="34" charset="0"/>
                  <a:sym typeface="Calibri" panose="020F0502020204030204" pitchFamily="34" charset="0"/>
                </a:rPr>
                <a:t>1*AI NVR</a:t>
              </a:r>
              <a:endParaRPr lang="zh-CN" altLang="en-US" sz="1400" dirty="0">
                <a:solidFill>
                  <a:schemeClr val="tx1">
                    <a:lumMod val="75000"/>
                    <a:lumOff val="25000"/>
                  </a:schemeClr>
                </a:solidFill>
                <a:latin typeface="Calibri" panose="020F0502020204030204" pitchFamily="34" charset="0"/>
                <a:sym typeface="Calibri" panose="020F0502020204030204" pitchFamily="34" charset="0"/>
              </a:endParaRPr>
            </a:p>
          </p:txBody>
        </p:sp>
      </p:grpSp>
      <p:grpSp>
        <p:nvGrpSpPr>
          <p:cNvPr id="90" name="组合 89"/>
          <p:cNvGrpSpPr/>
          <p:nvPr/>
        </p:nvGrpSpPr>
        <p:grpSpPr>
          <a:xfrm>
            <a:off x="6163727" y="3070949"/>
            <a:ext cx="5864323" cy="2704208"/>
            <a:chOff x="6163727" y="3700277"/>
            <a:chExt cx="5864323" cy="2704208"/>
          </a:xfrm>
        </p:grpSpPr>
        <p:sp>
          <p:nvSpPr>
            <p:cNvPr id="91" name="矩形 90"/>
            <p:cNvSpPr/>
            <p:nvPr/>
          </p:nvSpPr>
          <p:spPr>
            <a:xfrm>
              <a:off x="6163727" y="3700277"/>
              <a:ext cx="1190198" cy="369332"/>
            </a:xfrm>
            <a:prstGeom prst="rect">
              <a:avLst/>
            </a:prstGeom>
          </p:spPr>
          <p:txBody>
            <a:bodyPr wrap="none">
              <a:spAutoFit/>
            </a:bodyPr>
            <a:lstStyle/>
            <a:p>
              <a:pPr lvl="0">
                <a:defRPr/>
              </a:pPr>
              <a:r>
                <a:rPr lang="zh-CN" altLang="en-US" b="1" dirty="0">
                  <a:solidFill>
                    <a:schemeClr val="accent1"/>
                  </a:solidFill>
                  <a:latin typeface="Calibri" panose="020F0502020204030204" pitchFamily="34" charset="0"/>
                  <a:sym typeface="Calibri" panose="020F0502020204030204" pitchFamily="34" charset="0"/>
                </a:rPr>
                <a:t>Set up </a:t>
              </a:r>
              <a:r>
                <a:rPr lang="zh-CN" altLang="en-US" b="1" dirty="0" smtClean="0">
                  <a:solidFill>
                    <a:schemeClr val="accent1"/>
                  </a:solidFill>
                  <a:latin typeface="Calibri" panose="020F0502020204030204" pitchFamily="34" charset="0"/>
                  <a:sym typeface="Calibri" panose="020F0502020204030204" pitchFamily="34" charset="0"/>
                </a:rPr>
                <a:t>tips</a:t>
              </a:r>
              <a:endParaRPr lang="zh-CN" altLang="en-US" b="1" dirty="0">
                <a:solidFill>
                  <a:schemeClr val="accent1"/>
                </a:solidFill>
                <a:latin typeface="Calibri" panose="020F0502020204030204" pitchFamily="34" charset="0"/>
                <a:sym typeface="Calibri" panose="020F0502020204030204" pitchFamily="34" charset="0"/>
              </a:endParaRPr>
            </a:p>
          </p:txBody>
        </p:sp>
        <p:sp>
          <p:nvSpPr>
            <p:cNvPr id="92" name="矩形 91"/>
            <p:cNvSpPr/>
            <p:nvPr/>
          </p:nvSpPr>
          <p:spPr>
            <a:xfrm>
              <a:off x="6189920" y="4049994"/>
              <a:ext cx="5838130"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smtClean="0">
                  <a:latin typeface="Calibri" panose="020F0502020204030204" pitchFamily="34" charset="0"/>
                  <a:sym typeface="Calibri" panose="020F0502020204030204" pitchFamily="34" charset="0"/>
                </a:rPr>
                <a:t>Keep </a:t>
              </a:r>
              <a:r>
                <a:rPr lang="zh-CN" altLang="en-US" sz="1400" dirty="0" smtClean="0">
                  <a:latin typeface="Calibri" panose="020F0502020204030204" pitchFamily="34" charset="0"/>
                  <a:sym typeface="Calibri" panose="020F0502020204030204" pitchFamily="34" charset="0"/>
                </a:rPr>
                <a:t>the </a:t>
              </a:r>
              <a:r>
                <a:rPr lang="zh-CN" altLang="en-US" sz="1400" dirty="0">
                  <a:latin typeface="Calibri" panose="020F0502020204030204" pitchFamily="34" charset="0"/>
                  <a:sym typeface="Calibri" panose="020F0502020204030204" pitchFamily="34" charset="0"/>
                </a:rPr>
                <a:t>distance between target and camera </a:t>
              </a:r>
              <a:r>
                <a:rPr lang="zh-CN" altLang="en-US" sz="1400" dirty="0" smtClean="0">
                  <a:latin typeface="Calibri" panose="020F0502020204030204" pitchFamily="34" charset="0"/>
                  <a:sym typeface="Calibri" panose="020F0502020204030204" pitchFamily="34" charset="0"/>
                </a:rPr>
                <a:t>about </a:t>
              </a:r>
              <a:r>
                <a:rPr lang="en-US" altLang="zh-CN" sz="1400" dirty="0">
                  <a:solidFill>
                    <a:schemeClr val="accent1"/>
                  </a:solidFill>
                  <a:latin typeface="Calibri" panose="020F0502020204030204" pitchFamily="34" charset="0"/>
                  <a:sym typeface="Calibri" panose="020F0502020204030204" pitchFamily="34" charset="0"/>
                </a:rPr>
                <a:t>4</a:t>
              </a:r>
              <a:r>
                <a:rPr lang="zh-CN" altLang="en-US" sz="1400" dirty="0" smtClean="0">
                  <a:solidFill>
                    <a:schemeClr val="accent1"/>
                  </a:solidFill>
                  <a:latin typeface="Calibri" panose="020F0502020204030204" pitchFamily="34" charset="0"/>
                  <a:sym typeface="Calibri" panose="020F0502020204030204" pitchFamily="34" charset="0"/>
                </a:rPr>
                <a:t> ~</a:t>
              </a:r>
              <a:r>
                <a:rPr lang="en-US" altLang="zh-CN" sz="1400" dirty="0">
                  <a:solidFill>
                    <a:schemeClr val="accent1"/>
                  </a:solidFill>
                  <a:latin typeface="Calibri" panose="020F0502020204030204" pitchFamily="34" charset="0"/>
                  <a:sym typeface="Calibri" panose="020F0502020204030204" pitchFamily="34" charset="0"/>
                </a:rPr>
                <a:t>6</a:t>
              </a:r>
              <a:r>
                <a:rPr lang="zh-CN" altLang="en-US" sz="1400" dirty="0" smtClean="0">
                  <a:solidFill>
                    <a:schemeClr val="accent1"/>
                  </a:solidFill>
                  <a:latin typeface="Calibri" panose="020F0502020204030204" pitchFamily="34" charset="0"/>
                  <a:sym typeface="Calibri" panose="020F0502020204030204" pitchFamily="34" charset="0"/>
                </a:rPr>
                <a:t>m</a:t>
              </a:r>
              <a:endParaRPr lang="zh-CN" altLang="en-US" sz="1400" dirty="0">
                <a:solidFill>
                  <a:schemeClr val="accent1"/>
                </a:solidFill>
                <a:latin typeface="Calibri" panose="020F0502020204030204" pitchFamily="34" charset="0"/>
                <a:sym typeface="Calibri" panose="020F0502020204030204" pitchFamily="34" charset="0"/>
              </a:endParaRPr>
            </a:p>
            <a:p>
              <a:pPr marL="285750" indent="-285750">
                <a:lnSpc>
                  <a:spcPct val="150000"/>
                </a:lnSpc>
                <a:buFont typeface="Arial" panose="020B0604020202020204" pitchFamily="34" charset="0"/>
                <a:buChar char="•"/>
              </a:pPr>
              <a:r>
                <a:rPr lang="zh-CN" altLang="en-US" sz="1400" dirty="0" smtClean="0">
                  <a:latin typeface="Calibri" panose="020F0502020204030204" pitchFamily="34" charset="0"/>
                  <a:sym typeface="Calibri" panose="020F0502020204030204" pitchFamily="34" charset="0"/>
                </a:rPr>
                <a:t>The </a:t>
              </a:r>
              <a:r>
                <a:rPr lang="zh-CN" altLang="en-US" sz="1400" dirty="0">
                  <a:latin typeface="Calibri" panose="020F0502020204030204" pitchFamily="34" charset="0"/>
                  <a:sym typeface="Calibri" panose="020F0502020204030204" pitchFamily="34" charset="0"/>
                </a:rPr>
                <a:t>black body is used </a:t>
              </a:r>
              <a:r>
                <a:rPr lang="en-US" altLang="zh-CN" sz="1400" dirty="0" smtClean="0">
                  <a:latin typeface="Calibri" panose="020F0502020204030204" pitchFamily="34" charset="0"/>
                  <a:sym typeface="Calibri" panose="020F0502020204030204" pitchFamily="34" charset="0"/>
                </a:rPr>
                <a:t>to calibrate the temperature detection,</a:t>
              </a:r>
              <a:r>
                <a:rPr lang="zh-CN" altLang="en-US" sz="1400" dirty="0" smtClean="0">
                  <a:latin typeface="Calibri" panose="020F0502020204030204" pitchFamily="34" charset="0"/>
                  <a:sym typeface="Calibri" panose="020F0502020204030204" pitchFamily="34" charset="0"/>
                </a:rPr>
                <a:t> </a:t>
              </a:r>
              <a:r>
                <a:rPr lang="en-US" altLang="zh-CN" sz="1400" dirty="0" smtClean="0">
                  <a:latin typeface="Calibri" panose="020F0502020204030204" pitchFamily="34" charset="0"/>
                  <a:sym typeface="Calibri" panose="020F0502020204030204" pitchFamily="34" charset="0"/>
                </a:rPr>
                <a:t>recommended to put </a:t>
              </a:r>
              <a:r>
                <a:rPr lang="en-US" altLang="zh-CN" sz="1400" dirty="0" smtClean="0">
                  <a:solidFill>
                    <a:schemeClr val="accent1"/>
                  </a:solidFill>
                  <a:latin typeface="Calibri" panose="020F0502020204030204" pitchFamily="34" charset="0"/>
                  <a:sym typeface="Calibri" panose="020F0502020204030204" pitchFamily="34" charset="0"/>
                </a:rPr>
                <a:t>5m</a:t>
              </a:r>
              <a:r>
                <a:rPr lang="zh-CN" altLang="en-US" sz="1400" dirty="0" smtClean="0">
                  <a:solidFill>
                    <a:schemeClr val="accent1"/>
                  </a:solidFill>
                  <a:latin typeface="Calibri" panose="020F0502020204030204" pitchFamily="34" charset="0"/>
                  <a:sym typeface="Calibri" panose="020F0502020204030204" pitchFamily="34" charset="0"/>
                </a:rPr>
                <a:t> </a:t>
              </a:r>
              <a:r>
                <a:rPr lang="zh-CN" altLang="en-US" sz="1400" dirty="0">
                  <a:latin typeface="Calibri" panose="020F0502020204030204" pitchFamily="34" charset="0"/>
                  <a:sym typeface="Calibri" panose="020F0502020204030204" pitchFamily="34" charset="0"/>
                </a:rPr>
                <a:t>away from the camera</a:t>
              </a:r>
            </a:p>
            <a:p>
              <a:pPr marL="285750" indent="-285750">
                <a:lnSpc>
                  <a:spcPct val="150000"/>
                </a:lnSpc>
                <a:buFont typeface="Arial" panose="020B0604020202020204" pitchFamily="34" charset="0"/>
                <a:buChar char="•"/>
              </a:pPr>
              <a:r>
                <a:rPr lang="zh-CN" altLang="en-US" sz="1400" dirty="0" smtClean="0">
                  <a:latin typeface="Calibri" panose="020F0502020204030204" pitchFamily="34" charset="0"/>
                  <a:sym typeface="Calibri" panose="020F0502020204030204" pitchFamily="34" charset="0"/>
                </a:rPr>
                <a:t>Make </a:t>
              </a:r>
              <a:r>
                <a:rPr lang="zh-CN" altLang="en-US" sz="1400" dirty="0">
                  <a:latin typeface="Calibri" panose="020F0502020204030204" pitchFamily="34" charset="0"/>
                  <a:sym typeface="Calibri" panose="020F0502020204030204" pitchFamily="34" charset="0"/>
                </a:rPr>
                <a:t>sure that the black body </a:t>
              </a:r>
              <a:r>
                <a:rPr lang="zh-CN" altLang="en-US" sz="1400" dirty="0">
                  <a:solidFill>
                    <a:schemeClr val="accent1"/>
                  </a:solidFill>
                  <a:latin typeface="Calibri" panose="020F0502020204030204" pitchFamily="34" charset="0"/>
                  <a:sym typeface="Calibri" panose="020F0502020204030204" pitchFamily="34" charset="0"/>
                </a:rPr>
                <a:t>would not be blocked </a:t>
              </a:r>
              <a:r>
                <a:rPr lang="zh-CN" altLang="en-US" sz="1400" dirty="0">
                  <a:latin typeface="Calibri" panose="020F0502020204030204" pitchFamily="34" charset="0"/>
                  <a:sym typeface="Calibri" panose="020F0502020204030204" pitchFamily="34" charset="0"/>
                </a:rPr>
                <a:t>by other targets during temperature </a:t>
              </a:r>
              <a:r>
                <a:rPr lang="en-US" altLang="zh-CN" sz="1400" dirty="0" smtClean="0">
                  <a:latin typeface="Calibri" panose="020F0502020204030204" pitchFamily="34" charset="0"/>
                  <a:sym typeface="Calibri" panose="020F0502020204030204" pitchFamily="34" charset="0"/>
                </a:rPr>
                <a:t>detection</a:t>
              </a:r>
              <a:endParaRPr lang="zh-CN" altLang="en-US" sz="1400" dirty="0">
                <a:latin typeface="Calibri" panose="020F0502020204030204" pitchFamily="34" charset="0"/>
                <a:sym typeface="Calibri" panose="020F0502020204030204" pitchFamily="34" charset="0"/>
              </a:endParaRPr>
            </a:p>
            <a:p>
              <a:pPr marL="285750" indent="-285750">
                <a:lnSpc>
                  <a:spcPct val="150000"/>
                </a:lnSpc>
                <a:buFont typeface="Arial" panose="020B0604020202020204" pitchFamily="34" charset="0"/>
                <a:buChar char="•"/>
              </a:pPr>
              <a:r>
                <a:rPr lang="zh-CN" altLang="en-US" sz="1400" dirty="0" smtClean="0">
                  <a:latin typeface="Calibri" panose="020F0502020204030204" pitchFamily="34" charset="0"/>
                  <a:sym typeface="Calibri" panose="020F0502020204030204" pitchFamily="34" charset="0"/>
                </a:rPr>
                <a:t>Recommend </a:t>
              </a:r>
              <a:r>
                <a:rPr lang="zh-CN" altLang="en-US" sz="1400" dirty="0">
                  <a:latin typeface="Calibri" panose="020F0502020204030204" pitchFamily="34" charset="0"/>
                  <a:sym typeface="Calibri" panose="020F0502020204030204" pitchFamily="34" charset="0"/>
                </a:rPr>
                <a:t>to set up the solution in a stable environment without wind in the </a:t>
              </a:r>
              <a:r>
                <a:rPr lang="zh-CN" altLang="en-US" sz="1400" dirty="0">
                  <a:solidFill>
                    <a:schemeClr val="accent1"/>
                  </a:solidFill>
                  <a:latin typeface="Calibri" panose="020F0502020204030204" pitchFamily="34" charset="0"/>
                  <a:sym typeface="Calibri" panose="020F0502020204030204" pitchFamily="34" charset="0"/>
                </a:rPr>
                <a:t>indoor space </a:t>
              </a:r>
              <a:r>
                <a:rPr lang="zh-CN" altLang="en-US" sz="1400" dirty="0">
                  <a:latin typeface="Calibri" panose="020F0502020204030204" pitchFamily="34" charset="0"/>
                  <a:sym typeface="Calibri" panose="020F0502020204030204" pitchFamily="34" charset="0"/>
                </a:rPr>
                <a:t>.</a:t>
              </a:r>
            </a:p>
          </p:txBody>
        </p:sp>
      </p:grpSp>
      <p:sp>
        <p:nvSpPr>
          <p:cNvPr id="97" name="文本框 96"/>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Solution </a:t>
            </a:r>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Overview</a:t>
            </a:r>
          </a:p>
        </p:txBody>
      </p:sp>
      <p:grpSp>
        <p:nvGrpSpPr>
          <p:cNvPr id="108" name="组合 107"/>
          <p:cNvGrpSpPr/>
          <p:nvPr/>
        </p:nvGrpSpPr>
        <p:grpSpPr>
          <a:xfrm>
            <a:off x="185341" y="6100445"/>
            <a:ext cx="5310593" cy="492443"/>
            <a:chOff x="1381840" y="672338"/>
            <a:chExt cx="5310593" cy="492443"/>
          </a:xfrm>
        </p:grpSpPr>
        <p:sp>
          <p:nvSpPr>
            <p:cNvPr id="109" name="iconfont-11899-5650854"/>
            <p:cNvSpPr>
              <a:spLocks noChangeAspect="1"/>
            </p:cNvSpPr>
            <p:nvPr/>
          </p:nvSpPr>
          <p:spPr bwMode="auto">
            <a:xfrm>
              <a:off x="1381840" y="750388"/>
              <a:ext cx="336274" cy="336342"/>
            </a:xfrm>
            <a:custGeom>
              <a:avLst/>
              <a:gdLst>
                <a:gd name="T0" fmla="*/ 0 w 10375"/>
                <a:gd name="T1" fmla="*/ 250 h 10377"/>
                <a:gd name="T2" fmla="*/ 2075 w 10375"/>
                <a:gd name="T3" fmla="*/ 0 h 10377"/>
                <a:gd name="T4" fmla="*/ 2325 w 10375"/>
                <a:gd name="T5" fmla="*/ 563 h 10377"/>
                <a:gd name="T6" fmla="*/ 813 w 10375"/>
                <a:gd name="T7" fmla="*/ 813 h 10377"/>
                <a:gd name="T8" fmla="*/ 563 w 10375"/>
                <a:gd name="T9" fmla="*/ 2325 h 10377"/>
                <a:gd name="T10" fmla="*/ 0 w 10375"/>
                <a:gd name="T11" fmla="*/ 2075 h 10377"/>
                <a:gd name="T12" fmla="*/ 8050 w 10375"/>
                <a:gd name="T13" fmla="*/ 570 h 10377"/>
                <a:gd name="T14" fmla="*/ 9563 w 10375"/>
                <a:gd name="T15" fmla="*/ 820 h 10377"/>
                <a:gd name="T16" fmla="*/ 9813 w 10375"/>
                <a:gd name="T17" fmla="*/ 2333 h 10377"/>
                <a:gd name="T18" fmla="*/ 10375 w 10375"/>
                <a:gd name="T19" fmla="*/ 2083 h 10377"/>
                <a:gd name="T20" fmla="*/ 10125 w 10375"/>
                <a:gd name="T21" fmla="*/ 8 h 10377"/>
                <a:gd name="T22" fmla="*/ 8050 w 10375"/>
                <a:gd name="T23" fmla="*/ 258 h 10377"/>
                <a:gd name="T24" fmla="*/ 9813 w 10375"/>
                <a:gd name="T25" fmla="*/ 8052 h 10377"/>
                <a:gd name="T26" fmla="*/ 9563 w 10375"/>
                <a:gd name="T27" fmla="*/ 9564 h 10377"/>
                <a:gd name="T28" fmla="*/ 8050 w 10375"/>
                <a:gd name="T29" fmla="*/ 9814 h 10377"/>
                <a:gd name="T30" fmla="*/ 8300 w 10375"/>
                <a:gd name="T31" fmla="*/ 10377 h 10377"/>
                <a:gd name="T32" fmla="*/ 10375 w 10375"/>
                <a:gd name="T33" fmla="*/ 10127 h 10377"/>
                <a:gd name="T34" fmla="*/ 10125 w 10375"/>
                <a:gd name="T35" fmla="*/ 8052 h 10377"/>
                <a:gd name="T36" fmla="*/ 2325 w 10375"/>
                <a:gd name="T37" fmla="*/ 9814 h 10377"/>
                <a:gd name="T38" fmla="*/ 813 w 10375"/>
                <a:gd name="T39" fmla="*/ 9564 h 10377"/>
                <a:gd name="T40" fmla="*/ 563 w 10375"/>
                <a:gd name="T41" fmla="*/ 8052 h 10377"/>
                <a:gd name="T42" fmla="*/ 0 w 10375"/>
                <a:gd name="T43" fmla="*/ 8302 h 10377"/>
                <a:gd name="T44" fmla="*/ 250 w 10375"/>
                <a:gd name="T45" fmla="*/ 10377 h 10377"/>
                <a:gd name="T46" fmla="*/ 2325 w 10375"/>
                <a:gd name="T47" fmla="*/ 10127 h 10377"/>
                <a:gd name="T48" fmla="*/ 5525 w 10375"/>
                <a:gd name="T49" fmla="*/ 1520 h 10377"/>
                <a:gd name="T50" fmla="*/ 4825 w 10375"/>
                <a:gd name="T51" fmla="*/ 1520 h 10377"/>
                <a:gd name="T52" fmla="*/ 5175 w 10375"/>
                <a:gd name="T53" fmla="*/ 3570 h 10377"/>
                <a:gd name="T54" fmla="*/ 5516 w 10375"/>
                <a:gd name="T55" fmla="*/ 8819 h 10377"/>
                <a:gd name="T56" fmla="*/ 5166 w 10375"/>
                <a:gd name="T57" fmla="*/ 6773 h 10377"/>
                <a:gd name="T58" fmla="*/ 4816 w 10375"/>
                <a:gd name="T59" fmla="*/ 8820 h 10377"/>
                <a:gd name="T60" fmla="*/ 5516 w 10375"/>
                <a:gd name="T61" fmla="*/ 8819 h 10377"/>
                <a:gd name="T62" fmla="*/ 8826 w 10375"/>
                <a:gd name="T63" fmla="*/ 5529 h 10377"/>
                <a:gd name="T64" fmla="*/ 8826 w 10375"/>
                <a:gd name="T65" fmla="*/ 4829 h 10377"/>
                <a:gd name="T66" fmla="*/ 6776 w 10375"/>
                <a:gd name="T67" fmla="*/ 5179 h 10377"/>
                <a:gd name="T68" fmla="*/ 1525 w 10375"/>
                <a:gd name="T69" fmla="*/ 5533 h 10377"/>
                <a:gd name="T70" fmla="*/ 3575 w 10375"/>
                <a:gd name="T71" fmla="*/ 5183 h 10377"/>
                <a:gd name="T72" fmla="*/ 1525 w 10375"/>
                <a:gd name="T73" fmla="*/ 4833 h 10377"/>
                <a:gd name="T74" fmla="*/ 1525 w 10375"/>
                <a:gd name="T75" fmla="*/ 5533 h 10377"/>
                <a:gd name="T76" fmla="*/ 4050 w 10375"/>
                <a:gd name="T77" fmla="*/ 5177 h 10377"/>
                <a:gd name="T78" fmla="*/ 6300 w 10375"/>
                <a:gd name="T79" fmla="*/ 51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75" h="10377">
                  <a:moveTo>
                    <a:pt x="0" y="2075"/>
                  </a:moveTo>
                  <a:lnTo>
                    <a:pt x="0" y="250"/>
                  </a:lnTo>
                  <a:cubicBezTo>
                    <a:pt x="0" y="113"/>
                    <a:pt x="113" y="0"/>
                    <a:pt x="250" y="0"/>
                  </a:cubicBezTo>
                  <a:lnTo>
                    <a:pt x="2075" y="0"/>
                  </a:lnTo>
                  <a:cubicBezTo>
                    <a:pt x="2213" y="0"/>
                    <a:pt x="2325" y="113"/>
                    <a:pt x="2325" y="250"/>
                  </a:cubicBezTo>
                  <a:lnTo>
                    <a:pt x="2325" y="563"/>
                  </a:lnTo>
                  <a:cubicBezTo>
                    <a:pt x="2325" y="700"/>
                    <a:pt x="2213" y="813"/>
                    <a:pt x="2075" y="813"/>
                  </a:cubicBezTo>
                  <a:lnTo>
                    <a:pt x="813" y="813"/>
                  </a:lnTo>
                  <a:lnTo>
                    <a:pt x="813" y="2075"/>
                  </a:lnTo>
                  <a:cubicBezTo>
                    <a:pt x="813" y="2213"/>
                    <a:pt x="700" y="2325"/>
                    <a:pt x="563" y="2325"/>
                  </a:cubicBezTo>
                  <a:lnTo>
                    <a:pt x="250" y="2325"/>
                  </a:lnTo>
                  <a:cubicBezTo>
                    <a:pt x="112" y="2325"/>
                    <a:pt x="0" y="2214"/>
                    <a:pt x="0" y="2075"/>
                  </a:cubicBezTo>
                  <a:close/>
                  <a:moveTo>
                    <a:pt x="8050" y="258"/>
                  </a:moveTo>
                  <a:lnTo>
                    <a:pt x="8050" y="570"/>
                  </a:lnTo>
                  <a:cubicBezTo>
                    <a:pt x="8050" y="708"/>
                    <a:pt x="8163" y="820"/>
                    <a:pt x="8300" y="820"/>
                  </a:cubicBezTo>
                  <a:lnTo>
                    <a:pt x="9563" y="820"/>
                  </a:lnTo>
                  <a:lnTo>
                    <a:pt x="9563" y="2083"/>
                  </a:lnTo>
                  <a:cubicBezTo>
                    <a:pt x="9563" y="2220"/>
                    <a:pt x="9675" y="2333"/>
                    <a:pt x="9813" y="2333"/>
                  </a:cubicBezTo>
                  <a:lnTo>
                    <a:pt x="10125" y="2333"/>
                  </a:lnTo>
                  <a:cubicBezTo>
                    <a:pt x="10263" y="2333"/>
                    <a:pt x="10375" y="2220"/>
                    <a:pt x="10375" y="2083"/>
                  </a:cubicBezTo>
                  <a:lnTo>
                    <a:pt x="10375" y="258"/>
                  </a:lnTo>
                  <a:cubicBezTo>
                    <a:pt x="10375" y="120"/>
                    <a:pt x="10263" y="8"/>
                    <a:pt x="10125" y="8"/>
                  </a:cubicBezTo>
                  <a:lnTo>
                    <a:pt x="8300" y="8"/>
                  </a:lnTo>
                  <a:cubicBezTo>
                    <a:pt x="8163" y="8"/>
                    <a:pt x="8050" y="120"/>
                    <a:pt x="8050" y="258"/>
                  </a:cubicBezTo>
                  <a:close/>
                  <a:moveTo>
                    <a:pt x="10125" y="8052"/>
                  </a:moveTo>
                  <a:lnTo>
                    <a:pt x="9813" y="8052"/>
                  </a:lnTo>
                  <a:cubicBezTo>
                    <a:pt x="9675" y="8052"/>
                    <a:pt x="9563" y="8164"/>
                    <a:pt x="9563" y="8302"/>
                  </a:cubicBezTo>
                  <a:lnTo>
                    <a:pt x="9563" y="9564"/>
                  </a:lnTo>
                  <a:lnTo>
                    <a:pt x="8300" y="9564"/>
                  </a:lnTo>
                  <a:cubicBezTo>
                    <a:pt x="8163" y="9564"/>
                    <a:pt x="8050" y="9677"/>
                    <a:pt x="8050" y="9814"/>
                  </a:cubicBezTo>
                  <a:lnTo>
                    <a:pt x="8050" y="10127"/>
                  </a:lnTo>
                  <a:cubicBezTo>
                    <a:pt x="8050" y="10264"/>
                    <a:pt x="8163" y="10377"/>
                    <a:pt x="8300" y="10377"/>
                  </a:cubicBezTo>
                  <a:lnTo>
                    <a:pt x="10125" y="10377"/>
                  </a:lnTo>
                  <a:cubicBezTo>
                    <a:pt x="10263" y="10377"/>
                    <a:pt x="10375" y="10264"/>
                    <a:pt x="10375" y="10127"/>
                  </a:cubicBezTo>
                  <a:lnTo>
                    <a:pt x="10375" y="8302"/>
                  </a:lnTo>
                  <a:cubicBezTo>
                    <a:pt x="10375" y="8164"/>
                    <a:pt x="10263" y="8052"/>
                    <a:pt x="10125" y="8052"/>
                  </a:cubicBezTo>
                  <a:close/>
                  <a:moveTo>
                    <a:pt x="2325" y="10127"/>
                  </a:moveTo>
                  <a:lnTo>
                    <a:pt x="2325" y="9814"/>
                  </a:lnTo>
                  <a:cubicBezTo>
                    <a:pt x="2325" y="9677"/>
                    <a:pt x="2213" y="9564"/>
                    <a:pt x="2075" y="9564"/>
                  </a:cubicBezTo>
                  <a:lnTo>
                    <a:pt x="813" y="9564"/>
                  </a:lnTo>
                  <a:lnTo>
                    <a:pt x="813" y="8302"/>
                  </a:lnTo>
                  <a:cubicBezTo>
                    <a:pt x="813" y="8164"/>
                    <a:pt x="700" y="8052"/>
                    <a:pt x="563" y="8052"/>
                  </a:cubicBezTo>
                  <a:lnTo>
                    <a:pt x="250" y="8052"/>
                  </a:lnTo>
                  <a:cubicBezTo>
                    <a:pt x="113" y="8052"/>
                    <a:pt x="0" y="8164"/>
                    <a:pt x="0" y="8302"/>
                  </a:cubicBezTo>
                  <a:lnTo>
                    <a:pt x="0" y="10127"/>
                  </a:lnTo>
                  <a:cubicBezTo>
                    <a:pt x="0" y="10264"/>
                    <a:pt x="113" y="10377"/>
                    <a:pt x="250" y="10377"/>
                  </a:cubicBezTo>
                  <a:lnTo>
                    <a:pt x="2075" y="10377"/>
                  </a:lnTo>
                  <a:cubicBezTo>
                    <a:pt x="2213" y="10377"/>
                    <a:pt x="2325" y="10265"/>
                    <a:pt x="2325" y="10127"/>
                  </a:cubicBezTo>
                  <a:close/>
                  <a:moveTo>
                    <a:pt x="5525" y="3220"/>
                  </a:moveTo>
                  <a:lnTo>
                    <a:pt x="5525" y="1520"/>
                  </a:lnTo>
                  <a:cubicBezTo>
                    <a:pt x="5525" y="1327"/>
                    <a:pt x="5369" y="1170"/>
                    <a:pt x="5175" y="1170"/>
                  </a:cubicBezTo>
                  <a:cubicBezTo>
                    <a:pt x="4981" y="1170"/>
                    <a:pt x="4825" y="1327"/>
                    <a:pt x="4825" y="1520"/>
                  </a:cubicBezTo>
                  <a:lnTo>
                    <a:pt x="4825" y="3220"/>
                  </a:lnTo>
                  <a:cubicBezTo>
                    <a:pt x="4825" y="3414"/>
                    <a:pt x="4981" y="3570"/>
                    <a:pt x="5175" y="3570"/>
                  </a:cubicBezTo>
                  <a:cubicBezTo>
                    <a:pt x="5368" y="3570"/>
                    <a:pt x="5525" y="3414"/>
                    <a:pt x="5525" y="3220"/>
                  </a:cubicBezTo>
                  <a:close/>
                  <a:moveTo>
                    <a:pt x="5516" y="8819"/>
                  </a:moveTo>
                  <a:lnTo>
                    <a:pt x="5516" y="7123"/>
                  </a:lnTo>
                  <a:cubicBezTo>
                    <a:pt x="5516" y="6929"/>
                    <a:pt x="5360" y="6773"/>
                    <a:pt x="5166" y="6773"/>
                  </a:cubicBezTo>
                  <a:cubicBezTo>
                    <a:pt x="4973" y="6773"/>
                    <a:pt x="4816" y="6929"/>
                    <a:pt x="4816" y="7123"/>
                  </a:cubicBezTo>
                  <a:lnTo>
                    <a:pt x="4816" y="8820"/>
                  </a:lnTo>
                  <a:cubicBezTo>
                    <a:pt x="4816" y="9014"/>
                    <a:pt x="4973" y="9170"/>
                    <a:pt x="5166" y="9170"/>
                  </a:cubicBezTo>
                  <a:cubicBezTo>
                    <a:pt x="5360" y="9169"/>
                    <a:pt x="5516" y="9013"/>
                    <a:pt x="5516" y="8819"/>
                  </a:cubicBezTo>
                  <a:close/>
                  <a:moveTo>
                    <a:pt x="7126" y="5529"/>
                  </a:moveTo>
                  <a:lnTo>
                    <a:pt x="8826" y="5529"/>
                  </a:lnTo>
                  <a:cubicBezTo>
                    <a:pt x="9020" y="5529"/>
                    <a:pt x="9176" y="5373"/>
                    <a:pt x="9176" y="5179"/>
                  </a:cubicBezTo>
                  <a:cubicBezTo>
                    <a:pt x="9176" y="4985"/>
                    <a:pt x="9020" y="4829"/>
                    <a:pt x="8826" y="4829"/>
                  </a:cubicBezTo>
                  <a:lnTo>
                    <a:pt x="7126" y="4829"/>
                  </a:lnTo>
                  <a:cubicBezTo>
                    <a:pt x="6933" y="4829"/>
                    <a:pt x="6776" y="4985"/>
                    <a:pt x="6776" y="5179"/>
                  </a:cubicBezTo>
                  <a:cubicBezTo>
                    <a:pt x="6776" y="5373"/>
                    <a:pt x="6933" y="5529"/>
                    <a:pt x="7126" y="5529"/>
                  </a:cubicBezTo>
                  <a:close/>
                  <a:moveTo>
                    <a:pt x="1525" y="5533"/>
                  </a:moveTo>
                  <a:lnTo>
                    <a:pt x="3225" y="5533"/>
                  </a:lnTo>
                  <a:cubicBezTo>
                    <a:pt x="3419" y="5533"/>
                    <a:pt x="3575" y="5377"/>
                    <a:pt x="3575" y="5183"/>
                  </a:cubicBezTo>
                  <a:cubicBezTo>
                    <a:pt x="3575" y="4989"/>
                    <a:pt x="3419" y="4833"/>
                    <a:pt x="3225" y="4833"/>
                  </a:cubicBezTo>
                  <a:lnTo>
                    <a:pt x="1525" y="4833"/>
                  </a:lnTo>
                  <a:cubicBezTo>
                    <a:pt x="1331" y="4833"/>
                    <a:pt x="1175" y="4989"/>
                    <a:pt x="1175" y="5183"/>
                  </a:cubicBezTo>
                  <a:cubicBezTo>
                    <a:pt x="1175" y="5377"/>
                    <a:pt x="1333" y="5533"/>
                    <a:pt x="1525" y="5533"/>
                  </a:cubicBezTo>
                  <a:close/>
                  <a:moveTo>
                    <a:pt x="5175" y="4052"/>
                  </a:moveTo>
                  <a:cubicBezTo>
                    <a:pt x="4554" y="4052"/>
                    <a:pt x="4050" y="4555"/>
                    <a:pt x="4050" y="5177"/>
                  </a:cubicBezTo>
                  <a:cubicBezTo>
                    <a:pt x="4050" y="5798"/>
                    <a:pt x="4554" y="6302"/>
                    <a:pt x="5175" y="6302"/>
                  </a:cubicBezTo>
                  <a:cubicBezTo>
                    <a:pt x="5796" y="6302"/>
                    <a:pt x="6300" y="5798"/>
                    <a:pt x="6300" y="5177"/>
                  </a:cubicBezTo>
                  <a:cubicBezTo>
                    <a:pt x="6300" y="4555"/>
                    <a:pt x="5796" y="4052"/>
                    <a:pt x="5175" y="4052"/>
                  </a:cubicBezTo>
                  <a:close/>
                </a:path>
              </a:pathLst>
            </a:custGeom>
            <a:solidFill>
              <a:schemeClr val="accent1"/>
            </a:solidFill>
            <a:ln>
              <a:noFill/>
            </a:ln>
          </p:spPr>
        </p:sp>
        <p:sp>
          <p:nvSpPr>
            <p:cNvPr id="110" name="矩形 109"/>
            <p:cNvSpPr/>
            <p:nvPr/>
          </p:nvSpPr>
          <p:spPr>
            <a:xfrm>
              <a:off x="1743514" y="672338"/>
              <a:ext cx="4948919" cy="492443"/>
            </a:xfrm>
            <a:prstGeom prst="rect">
              <a:avLst/>
            </a:prstGeom>
          </p:spPr>
          <p:txBody>
            <a:bodyPr wrap="none">
              <a:spAutoFit/>
            </a:bodyPr>
            <a:lstStyle/>
            <a:p>
              <a:r>
                <a:rPr lang="en-US" altLang="zh-CN" sz="1400" b="1" dirty="0" smtClean="0">
                  <a:solidFill>
                    <a:schemeClr val="accent1"/>
                  </a:solidFill>
                  <a:cs typeface="Calibri" panose="020F0502020204030204" pitchFamily="34" charset="0"/>
                </a:rPr>
                <a:t>High Accuracy</a:t>
              </a:r>
            </a:p>
            <a:p>
              <a:r>
                <a:rPr lang="en-US" altLang="zh-CN" sz="1200" dirty="0" smtClean="0">
                  <a:solidFill>
                    <a:schemeClr val="accent1"/>
                  </a:solidFill>
                  <a:cs typeface="Calibri" panose="020F0502020204030204" pitchFamily="34" charset="0"/>
                </a:rPr>
                <a:t>Only </a:t>
              </a:r>
              <a:r>
                <a:rPr lang="zh-CN" altLang="zh-CN" sz="1200" dirty="0" smtClean="0">
                  <a:solidFill>
                    <a:schemeClr val="accent1"/>
                  </a:solidFill>
                  <a:cs typeface="Calibri" panose="020F0502020204030204" pitchFamily="34" charset="0"/>
                </a:rPr>
                <a:t>±</a:t>
              </a:r>
              <a:r>
                <a:rPr lang="en-US" altLang="zh-CN" sz="1200" dirty="0">
                  <a:solidFill>
                    <a:schemeClr val="accent1"/>
                  </a:solidFill>
                  <a:cs typeface="Calibri" panose="020F0502020204030204" pitchFamily="34" charset="0"/>
                </a:rPr>
                <a:t>0.3</a:t>
              </a:r>
              <a:r>
                <a:rPr lang="zh-CN" altLang="zh-CN" sz="1200" dirty="0">
                  <a:solidFill>
                    <a:schemeClr val="accent1"/>
                  </a:solidFill>
                  <a:cs typeface="Calibri" panose="020F0502020204030204" pitchFamily="34" charset="0"/>
                </a:rPr>
                <a:t>℃（</a:t>
              </a:r>
              <a:r>
                <a:rPr lang="en-US" altLang="zh-CN" sz="1200" dirty="0">
                  <a:solidFill>
                    <a:schemeClr val="accent1"/>
                  </a:solidFill>
                  <a:cs typeface="Calibri" panose="020F0502020204030204" pitchFamily="34" charset="0"/>
                </a:rPr>
                <a:t>with blackbody</a:t>
              </a:r>
              <a:r>
                <a:rPr lang="zh-CN" altLang="zh-CN" sz="1200" dirty="0" smtClean="0">
                  <a:solidFill>
                    <a:schemeClr val="accent1"/>
                  </a:solidFill>
                  <a:cs typeface="Calibri" panose="020F0502020204030204" pitchFamily="34" charset="0"/>
                </a:rPr>
                <a:t>）</a:t>
              </a:r>
              <a:r>
                <a:rPr lang="en-US" altLang="zh-CN" sz="1200" dirty="0" smtClean="0">
                  <a:solidFill>
                    <a:schemeClr val="accent1"/>
                  </a:solidFill>
                  <a:cs typeface="Calibri" panose="020F0502020204030204" pitchFamily="34" charset="0"/>
                </a:rPr>
                <a:t>for quick non-contact preliminary screening</a:t>
              </a:r>
              <a:endParaRPr lang="zh-CN" altLang="en-US" sz="1200" dirty="0" smtClean="0">
                <a:solidFill>
                  <a:schemeClr val="accent1"/>
                </a:solidFill>
                <a:cs typeface="Calibri" panose="020F0502020204030204" pitchFamily="34" charset="0"/>
              </a:endParaRPr>
            </a:p>
          </p:txBody>
        </p:sp>
      </p:grpSp>
      <p:grpSp>
        <p:nvGrpSpPr>
          <p:cNvPr id="111" name="组合 110"/>
          <p:cNvGrpSpPr/>
          <p:nvPr/>
        </p:nvGrpSpPr>
        <p:grpSpPr>
          <a:xfrm>
            <a:off x="5865145" y="6100445"/>
            <a:ext cx="6162905" cy="492443"/>
            <a:chOff x="1395854" y="1452347"/>
            <a:chExt cx="6162905" cy="492443"/>
          </a:xfrm>
        </p:grpSpPr>
        <p:sp>
          <p:nvSpPr>
            <p:cNvPr id="112" name="black-lightbulb-symbol_44501"/>
            <p:cNvSpPr>
              <a:spLocks noChangeAspect="1"/>
            </p:cNvSpPr>
            <p:nvPr/>
          </p:nvSpPr>
          <p:spPr bwMode="auto">
            <a:xfrm>
              <a:off x="1395854" y="1500817"/>
              <a:ext cx="308247" cy="395503"/>
            </a:xfrm>
            <a:custGeom>
              <a:avLst/>
              <a:gdLst>
                <a:gd name="connsiteX0" fmla="*/ 189537 w 472647"/>
                <a:gd name="connsiteY0" fmla="*/ 558666 h 606439"/>
                <a:gd name="connsiteX1" fmla="*/ 284310 w 472647"/>
                <a:gd name="connsiteY1" fmla="*/ 558666 h 606439"/>
                <a:gd name="connsiteX2" fmla="*/ 309500 w 472647"/>
                <a:gd name="connsiteY2" fmla="*/ 582591 h 606439"/>
                <a:gd name="connsiteX3" fmla="*/ 284310 w 472647"/>
                <a:gd name="connsiteY3" fmla="*/ 606439 h 606439"/>
                <a:gd name="connsiteX4" fmla="*/ 189537 w 472647"/>
                <a:gd name="connsiteY4" fmla="*/ 606439 h 606439"/>
                <a:gd name="connsiteX5" fmla="*/ 164347 w 472647"/>
                <a:gd name="connsiteY5" fmla="*/ 582591 h 606439"/>
                <a:gd name="connsiteX6" fmla="*/ 189537 w 472647"/>
                <a:gd name="connsiteY6" fmla="*/ 558666 h 606439"/>
                <a:gd name="connsiteX7" fmla="*/ 177251 w 472647"/>
                <a:gd name="connsiteY7" fmla="*/ 488030 h 606439"/>
                <a:gd name="connsiteX8" fmla="*/ 295255 w 472647"/>
                <a:gd name="connsiteY8" fmla="*/ 488030 h 606439"/>
                <a:gd name="connsiteX9" fmla="*/ 318109 w 472647"/>
                <a:gd name="connsiteY9" fmla="*/ 511878 h 606439"/>
                <a:gd name="connsiteX10" fmla="*/ 295255 w 472647"/>
                <a:gd name="connsiteY10" fmla="*/ 535803 h 606439"/>
                <a:gd name="connsiteX11" fmla="*/ 177251 w 472647"/>
                <a:gd name="connsiteY11" fmla="*/ 535803 h 606439"/>
                <a:gd name="connsiteX12" fmla="*/ 154397 w 472647"/>
                <a:gd name="connsiteY12" fmla="*/ 511878 h 606439"/>
                <a:gd name="connsiteX13" fmla="*/ 177251 w 472647"/>
                <a:gd name="connsiteY13" fmla="*/ 488030 h 606439"/>
                <a:gd name="connsiteX14" fmla="*/ 64619 w 472647"/>
                <a:gd name="connsiteY14" fmla="*/ 303643 h 606439"/>
                <a:gd name="connsiteX15" fmla="*/ 67729 w 472647"/>
                <a:gd name="connsiteY15" fmla="*/ 304186 h 606439"/>
                <a:gd name="connsiteX16" fmla="*/ 73406 w 472647"/>
                <a:gd name="connsiteY16" fmla="*/ 309620 h 606439"/>
                <a:gd name="connsiteX17" fmla="*/ 88570 w 472647"/>
                <a:gd name="connsiteY17" fmla="*/ 343773 h 606439"/>
                <a:gd name="connsiteX18" fmla="*/ 84759 w 472647"/>
                <a:gd name="connsiteY18" fmla="*/ 356115 h 606439"/>
                <a:gd name="connsiteX19" fmla="*/ 54043 w 472647"/>
                <a:gd name="connsiteY19" fmla="*/ 373735 h 606439"/>
                <a:gd name="connsiteX20" fmla="*/ 49300 w 472647"/>
                <a:gd name="connsiteY20" fmla="*/ 375055 h 606439"/>
                <a:gd name="connsiteX21" fmla="*/ 41057 w 472647"/>
                <a:gd name="connsiteY21" fmla="*/ 370320 h 606439"/>
                <a:gd name="connsiteX22" fmla="*/ 22160 w 472647"/>
                <a:gd name="connsiteY22" fmla="*/ 337564 h 606439"/>
                <a:gd name="connsiteX23" fmla="*/ 21227 w 472647"/>
                <a:gd name="connsiteY23" fmla="*/ 330422 h 606439"/>
                <a:gd name="connsiteX24" fmla="*/ 25660 w 472647"/>
                <a:gd name="connsiteY24" fmla="*/ 324601 h 606439"/>
                <a:gd name="connsiteX25" fmla="*/ 59875 w 472647"/>
                <a:gd name="connsiteY25" fmla="*/ 304963 h 606439"/>
                <a:gd name="connsiteX26" fmla="*/ 64619 w 472647"/>
                <a:gd name="connsiteY26" fmla="*/ 303643 h 606439"/>
                <a:gd name="connsiteX27" fmla="*/ 407769 w 472647"/>
                <a:gd name="connsiteY27" fmla="*/ 303502 h 606439"/>
                <a:gd name="connsiteX28" fmla="*/ 412593 w 472647"/>
                <a:gd name="connsiteY28" fmla="*/ 304823 h 606439"/>
                <a:gd name="connsiteX29" fmla="*/ 446907 w 472647"/>
                <a:gd name="connsiteY29" fmla="*/ 324556 h 606439"/>
                <a:gd name="connsiteX30" fmla="*/ 451342 w 472647"/>
                <a:gd name="connsiteY30" fmla="*/ 330383 h 606439"/>
                <a:gd name="connsiteX31" fmla="*/ 450408 w 472647"/>
                <a:gd name="connsiteY31" fmla="*/ 337608 h 606439"/>
                <a:gd name="connsiteX32" fmla="*/ 431500 w 472647"/>
                <a:gd name="connsiteY32" fmla="*/ 370316 h 606439"/>
                <a:gd name="connsiteX33" fmla="*/ 425743 w 472647"/>
                <a:gd name="connsiteY33" fmla="*/ 374744 h 606439"/>
                <a:gd name="connsiteX34" fmla="*/ 423253 w 472647"/>
                <a:gd name="connsiteY34" fmla="*/ 375055 h 606439"/>
                <a:gd name="connsiteX35" fmla="*/ 418506 w 472647"/>
                <a:gd name="connsiteY35" fmla="*/ 373734 h 606439"/>
                <a:gd name="connsiteX36" fmla="*/ 387538 w 472647"/>
                <a:gd name="connsiteY36" fmla="*/ 355943 h 606439"/>
                <a:gd name="connsiteX37" fmla="*/ 383726 w 472647"/>
                <a:gd name="connsiteY37" fmla="*/ 343513 h 606439"/>
                <a:gd name="connsiteX38" fmla="*/ 398976 w 472647"/>
                <a:gd name="connsiteY38" fmla="*/ 309484 h 606439"/>
                <a:gd name="connsiteX39" fmla="*/ 404734 w 472647"/>
                <a:gd name="connsiteY39" fmla="*/ 304046 h 606439"/>
                <a:gd name="connsiteX40" fmla="*/ 407769 w 472647"/>
                <a:gd name="connsiteY40" fmla="*/ 303502 h 606439"/>
                <a:gd name="connsiteX41" fmla="*/ 423317 w 472647"/>
                <a:gd name="connsiteY41" fmla="*/ 207603 h 606439"/>
                <a:gd name="connsiteX42" fmla="*/ 463077 w 472647"/>
                <a:gd name="connsiteY42" fmla="*/ 207603 h 606439"/>
                <a:gd name="connsiteX43" fmla="*/ 472647 w 472647"/>
                <a:gd name="connsiteY43" fmla="*/ 217072 h 606439"/>
                <a:gd name="connsiteX44" fmla="*/ 472647 w 472647"/>
                <a:gd name="connsiteY44" fmla="*/ 254869 h 606439"/>
                <a:gd name="connsiteX45" fmla="*/ 463077 w 472647"/>
                <a:gd name="connsiteY45" fmla="*/ 264338 h 606439"/>
                <a:gd name="connsiteX46" fmla="*/ 423239 w 472647"/>
                <a:gd name="connsiteY46" fmla="*/ 264338 h 606439"/>
                <a:gd name="connsiteX47" fmla="*/ 416158 w 472647"/>
                <a:gd name="connsiteY47" fmla="*/ 261156 h 606439"/>
                <a:gd name="connsiteX48" fmla="*/ 413824 w 472647"/>
                <a:gd name="connsiteY48" fmla="*/ 253705 h 606439"/>
                <a:gd name="connsiteX49" fmla="*/ 414602 w 472647"/>
                <a:gd name="connsiteY49" fmla="*/ 248039 h 606439"/>
                <a:gd name="connsiteX50" fmla="*/ 415769 w 472647"/>
                <a:gd name="connsiteY50" fmla="*/ 236009 h 606439"/>
                <a:gd name="connsiteX51" fmla="*/ 414680 w 472647"/>
                <a:gd name="connsiteY51" fmla="*/ 224445 h 606439"/>
                <a:gd name="connsiteX52" fmla="*/ 413902 w 472647"/>
                <a:gd name="connsiteY52" fmla="*/ 218081 h 606439"/>
                <a:gd name="connsiteX53" fmla="*/ 416236 w 472647"/>
                <a:gd name="connsiteY53" fmla="*/ 210785 h 606439"/>
                <a:gd name="connsiteX54" fmla="*/ 423317 w 472647"/>
                <a:gd name="connsiteY54" fmla="*/ 207603 h 606439"/>
                <a:gd name="connsiteX55" fmla="*/ 9482 w 472647"/>
                <a:gd name="connsiteY55" fmla="*/ 207603 h 606439"/>
                <a:gd name="connsiteX56" fmla="*/ 49200 w 472647"/>
                <a:gd name="connsiteY56" fmla="*/ 207603 h 606439"/>
                <a:gd name="connsiteX57" fmla="*/ 56273 w 472647"/>
                <a:gd name="connsiteY57" fmla="*/ 210785 h 606439"/>
                <a:gd name="connsiteX58" fmla="*/ 58682 w 472647"/>
                <a:gd name="connsiteY58" fmla="*/ 218081 h 606439"/>
                <a:gd name="connsiteX59" fmla="*/ 57827 w 472647"/>
                <a:gd name="connsiteY59" fmla="*/ 224445 h 606439"/>
                <a:gd name="connsiteX60" fmla="*/ 56817 w 472647"/>
                <a:gd name="connsiteY60" fmla="*/ 236009 h 606439"/>
                <a:gd name="connsiteX61" fmla="*/ 57983 w 472647"/>
                <a:gd name="connsiteY61" fmla="*/ 248039 h 606439"/>
                <a:gd name="connsiteX62" fmla="*/ 58682 w 472647"/>
                <a:gd name="connsiteY62" fmla="*/ 253705 h 606439"/>
                <a:gd name="connsiteX63" fmla="*/ 56350 w 472647"/>
                <a:gd name="connsiteY63" fmla="*/ 261156 h 606439"/>
                <a:gd name="connsiteX64" fmla="*/ 49277 w 472647"/>
                <a:gd name="connsiteY64" fmla="*/ 264338 h 606439"/>
                <a:gd name="connsiteX65" fmla="*/ 9482 w 472647"/>
                <a:gd name="connsiteY65" fmla="*/ 264338 h 606439"/>
                <a:gd name="connsiteX66" fmla="*/ 0 w 472647"/>
                <a:gd name="connsiteY66" fmla="*/ 254869 h 606439"/>
                <a:gd name="connsiteX67" fmla="*/ 0 w 472647"/>
                <a:gd name="connsiteY67" fmla="*/ 217072 h 606439"/>
                <a:gd name="connsiteX68" fmla="*/ 9482 w 472647"/>
                <a:gd name="connsiteY68" fmla="*/ 207603 h 606439"/>
                <a:gd name="connsiteX69" fmla="*/ 423267 w 472647"/>
                <a:gd name="connsiteY69" fmla="*/ 96886 h 606439"/>
                <a:gd name="connsiteX70" fmla="*/ 425753 w 472647"/>
                <a:gd name="connsiteY70" fmla="*/ 97197 h 606439"/>
                <a:gd name="connsiteX71" fmla="*/ 431504 w 472647"/>
                <a:gd name="connsiteY71" fmla="*/ 101622 h 606439"/>
                <a:gd name="connsiteX72" fmla="*/ 450388 w 472647"/>
                <a:gd name="connsiteY72" fmla="*/ 134385 h 606439"/>
                <a:gd name="connsiteX73" fmla="*/ 446891 w 472647"/>
                <a:gd name="connsiteY73" fmla="*/ 147350 h 606439"/>
                <a:gd name="connsiteX74" fmla="*/ 413009 w 472647"/>
                <a:gd name="connsiteY74" fmla="*/ 166837 h 606439"/>
                <a:gd name="connsiteX75" fmla="*/ 408268 w 472647"/>
                <a:gd name="connsiteY75" fmla="*/ 168157 h 606439"/>
                <a:gd name="connsiteX76" fmla="*/ 405393 w 472647"/>
                <a:gd name="connsiteY76" fmla="*/ 167691 h 606439"/>
                <a:gd name="connsiteX77" fmla="*/ 399643 w 472647"/>
                <a:gd name="connsiteY77" fmla="*/ 162567 h 606439"/>
                <a:gd name="connsiteX78" fmla="*/ 381536 w 472647"/>
                <a:gd name="connsiteY78" fmla="*/ 131590 h 606439"/>
                <a:gd name="connsiteX79" fmla="*/ 379982 w 472647"/>
                <a:gd name="connsiteY79" fmla="*/ 124059 h 606439"/>
                <a:gd name="connsiteX80" fmla="*/ 384489 w 472647"/>
                <a:gd name="connsiteY80" fmla="*/ 117770 h 606439"/>
                <a:gd name="connsiteX81" fmla="*/ 418526 w 472647"/>
                <a:gd name="connsiteY81" fmla="*/ 98128 h 606439"/>
                <a:gd name="connsiteX82" fmla="*/ 423267 w 472647"/>
                <a:gd name="connsiteY82" fmla="*/ 96886 h 606439"/>
                <a:gd name="connsiteX83" fmla="*/ 49310 w 472647"/>
                <a:gd name="connsiteY83" fmla="*/ 96886 h 606439"/>
                <a:gd name="connsiteX84" fmla="*/ 54128 w 472647"/>
                <a:gd name="connsiteY84" fmla="*/ 98128 h 606439"/>
                <a:gd name="connsiteX85" fmla="*/ 88088 w 472647"/>
                <a:gd name="connsiteY85" fmla="*/ 117770 h 606439"/>
                <a:gd name="connsiteX86" fmla="*/ 92673 w 472647"/>
                <a:gd name="connsiteY86" fmla="*/ 124059 h 606439"/>
                <a:gd name="connsiteX87" fmla="*/ 91041 w 472647"/>
                <a:gd name="connsiteY87" fmla="*/ 131590 h 606439"/>
                <a:gd name="connsiteX88" fmla="*/ 73012 w 472647"/>
                <a:gd name="connsiteY88" fmla="*/ 162567 h 606439"/>
                <a:gd name="connsiteX89" fmla="*/ 67262 w 472647"/>
                <a:gd name="connsiteY89" fmla="*/ 167691 h 606439"/>
                <a:gd name="connsiteX90" fmla="*/ 64386 w 472647"/>
                <a:gd name="connsiteY90" fmla="*/ 168157 h 606439"/>
                <a:gd name="connsiteX91" fmla="*/ 59568 w 472647"/>
                <a:gd name="connsiteY91" fmla="*/ 166837 h 606439"/>
                <a:gd name="connsiteX92" fmla="*/ 25686 w 472647"/>
                <a:gd name="connsiteY92" fmla="*/ 147350 h 606439"/>
                <a:gd name="connsiteX93" fmla="*/ 22189 w 472647"/>
                <a:gd name="connsiteY93" fmla="*/ 134385 h 606439"/>
                <a:gd name="connsiteX94" fmla="*/ 41073 w 472647"/>
                <a:gd name="connsiteY94" fmla="*/ 101622 h 606439"/>
                <a:gd name="connsiteX95" fmla="*/ 46901 w 472647"/>
                <a:gd name="connsiteY95" fmla="*/ 97197 h 606439"/>
                <a:gd name="connsiteX96" fmla="*/ 49310 w 472647"/>
                <a:gd name="connsiteY96" fmla="*/ 96886 h 606439"/>
                <a:gd name="connsiteX97" fmla="*/ 236288 w 472647"/>
                <a:gd name="connsiteY97" fmla="*/ 78328 h 606439"/>
                <a:gd name="connsiteX98" fmla="*/ 392767 w 472647"/>
                <a:gd name="connsiteY98" fmla="*/ 234607 h 606439"/>
                <a:gd name="connsiteX99" fmla="*/ 355221 w 472647"/>
                <a:gd name="connsiteY99" fmla="*/ 348109 h 606439"/>
                <a:gd name="connsiteX100" fmla="*/ 319308 w 472647"/>
                <a:gd name="connsiteY100" fmla="*/ 454779 h 606439"/>
                <a:gd name="connsiteX101" fmla="*/ 309747 w 472647"/>
                <a:gd name="connsiteY101" fmla="*/ 464250 h 606439"/>
                <a:gd name="connsiteX102" fmla="*/ 162829 w 472647"/>
                <a:gd name="connsiteY102" fmla="*/ 464250 h 606439"/>
                <a:gd name="connsiteX103" fmla="*/ 153346 w 472647"/>
                <a:gd name="connsiteY103" fmla="*/ 454779 h 606439"/>
                <a:gd name="connsiteX104" fmla="*/ 117821 w 472647"/>
                <a:gd name="connsiteY104" fmla="*/ 349816 h 606439"/>
                <a:gd name="connsiteX105" fmla="*/ 79809 w 472647"/>
                <a:gd name="connsiteY105" fmla="*/ 234607 h 606439"/>
                <a:gd name="connsiteX106" fmla="*/ 236288 w 472647"/>
                <a:gd name="connsiteY106" fmla="*/ 78328 h 606439"/>
                <a:gd name="connsiteX107" fmla="*/ 333298 w 472647"/>
                <a:gd name="connsiteY107" fmla="*/ 20887 h 606439"/>
                <a:gd name="connsiteX108" fmla="*/ 338115 w 472647"/>
                <a:gd name="connsiteY108" fmla="*/ 22207 h 606439"/>
                <a:gd name="connsiteX109" fmla="*/ 370751 w 472647"/>
                <a:gd name="connsiteY109" fmla="*/ 41079 h 606439"/>
                <a:gd name="connsiteX110" fmla="*/ 374248 w 472647"/>
                <a:gd name="connsiteY110" fmla="*/ 54048 h 606439"/>
                <a:gd name="connsiteX111" fmla="*/ 354589 w 472647"/>
                <a:gd name="connsiteY111" fmla="*/ 87986 h 606439"/>
                <a:gd name="connsiteX112" fmla="*/ 348372 w 472647"/>
                <a:gd name="connsiteY112" fmla="*/ 92568 h 606439"/>
                <a:gd name="connsiteX113" fmla="*/ 346352 w 472647"/>
                <a:gd name="connsiteY113" fmla="*/ 92723 h 606439"/>
                <a:gd name="connsiteX114" fmla="*/ 340835 w 472647"/>
                <a:gd name="connsiteY114" fmla="*/ 90937 h 606439"/>
                <a:gd name="connsiteX115" fmla="*/ 309831 w 472647"/>
                <a:gd name="connsiteY115" fmla="*/ 72920 h 606439"/>
                <a:gd name="connsiteX116" fmla="*/ 304702 w 472647"/>
                <a:gd name="connsiteY116" fmla="*/ 67173 h 606439"/>
                <a:gd name="connsiteX117" fmla="*/ 305557 w 472647"/>
                <a:gd name="connsiteY117" fmla="*/ 59562 h 606439"/>
                <a:gd name="connsiteX118" fmla="*/ 325061 w 472647"/>
                <a:gd name="connsiteY118" fmla="*/ 25624 h 606439"/>
                <a:gd name="connsiteX119" fmla="*/ 330889 w 472647"/>
                <a:gd name="connsiteY119" fmla="*/ 21198 h 606439"/>
                <a:gd name="connsiteX120" fmla="*/ 333298 w 472647"/>
                <a:gd name="connsiteY120" fmla="*/ 20887 h 606439"/>
                <a:gd name="connsiteX121" fmla="*/ 139266 w 472647"/>
                <a:gd name="connsiteY121" fmla="*/ 20887 h 606439"/>
                <a:gd name="connsiteX122" fmla="*/ 147504 w 472647"/>
                <a:gd name="connsiteY122" fmla="*/ 25624 h 606439"/>
                <a:gd name="connsiteX123" fmla="*/ 167090 w 472647"/>
                <a:gd name="connsiteY123" fmla="*/ 59558 h 606439"/>
                <a:gd name="connsiteX124" fmla="*/ 167945 w 472647"/>
                <a:gd name="connsiteY124" fmla="*/ 67168 h 606439"/>
                <a:gd name="connsiteX125" fmla="*/ 162738 w 472647"/>
                <a:gd name="connsiteY125" fmla="*/ 72914 h 606439"/>
                <a:gd name="connsiteX126" fmla="*/ 131727 w 472647"/>
                <a:gd name="connsiteY126" fmla="*/ 91007 h 606439"/>
                <a:gd name="connsiteX127" fmla="*/ 126209 w 472647"/>
                <a:gd name="connsiteY127" fmla="*/ 92793 h 606439"/>
                <a:gd name="connsiteX128" fmla="*/ 124188 w 472647"/>
                <a:gd name="connsiteY128" fmla="*/ 92560 h 606439"/>
                <a:gd name="connsiteX129" fmla="*/ 117970 w 472647"/>
                <a:gd name="connsiteY129" fmla="*/ 88056 h 606439"/>
                <a:gd name="connsiteX130" fmla="*/ 98307 w 472647"/>
                <a:gd name="connsiteY130" fmla="*/ 54045 h 606439"/>
                <a:gd name="connsiteX131" fmla="*/ 97297 w 472647"/>
                <a:gd name="connsiteY131" fmla="*/ 46823 h 606439"/>
                <a:gd name="connsiteX132" fmla="*/ 101805 w 472647"/>
                <a:gd name="connsiteY132" fmla="*/ 41077 h 606439"/>
                <a:gd name="connsiteX133" fmla="*/ 134525 w 472647"/>
                <a:gd name="connsiteY133" fmla="*/ 22207 h 606439"/>
                <a:gd name="connsiteX134" fmla="*/ 139266 w 472647"/>
                <a:gd name="connsiteY134" fmla="*/ 20887 h 606439"/>
                <a:gd name="connsiteX135" fmla="*/ 217378 w 472647"/>
                <a:gd name="connsiteY135" fmla="*/ 0 h 606439"/>
                <a:gd name="connsiteX136" fmla="*/ 255192 w 472647"/>
                <a:gd name="connsiteY136" fmla="*/ 0 h 606439"/>
                <a:gd name="connsiteX137" fmla="*/ 264762 w 472647"/>
                <a:gd name="connsiteY137" fmla="*/ 9474 h 606439"/>
                <a:gd name="connsiteX138" fmla="*/ 264762 w 472647"/>
                <a:gd name="connsiteY138" fmla="*/ 49158 h 606439"/>
                <a:gd name="connsiteX139" fmla="*/ 261572 w 472647"/>
                <a:gd name="connsiteY139" fmla="*/ 56225 h 606439"/>
                <a:gd name="connsiteX140" fmla="*/ 255192 w 472647"/>
                <a:gd name="connsiteY140" fmla="*/ 58710 h 606439"/>
                <a:gd name="connsiteX141" fmla="*/ 254180 w 472647"/>
                <a:gd name="connsiteY141" fmla="*/ 58632 h 606439"/>
                <a:gd name="connsiteX142" fmla="*/ 247878 w 472647"/>
                <a:gd name="connsiteY142" fmla="*/ 57856 h 606439"/>
                <a:gd name="connsiteX143" fmla="*/ 236285 w 472647"/>
                <a:gd name="connsiteY143" fmla="*/ 56769 h 606439"/>
                <a:gd name="connsiteX144" fmla="*/ 224692 w 472647"/>
                <a:gd name="connsiteY144" fmla="*/ 57856 h 606439"/>
                <a:gd name="connsiteX145" fmla="*/ 218390 w 472647"/>
                <a:gd name="connsiteY145" fmla="*/ 58632 h 606439"/>
                <a:gd name="connsiteX146" fmla="*/ 217378 w 472647"/>
                <a:gd name="connsiteY146" fmla="*/ 58710 h 606439"/>
                <a:gd name="connsiteX147" fmla="*/ 210998 w 472647"/>
                <a:gd name="connsiteY147" fmla="*/ 56225 h 606439"/>
                <a:gd name="connsiteX148" fmla="*/ 207886 w 472647"/>
                <a:gd name="connsiteY148" fmla="*/ 49158 h 606439"/>
                <a:gd name="connsiteX149" fmla="*/ 207886 w 472647"/>
                <a:gd name="connsiteY149" fmla="*/ 9474 h 606439"/>
                <a:gd name="connsiteX150" fmla="*/ 217378 w 472647"/>
                <a:gd name="connsiteY150"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72647" h="606439">
                  <a:moveTo>
                    <a:pt x="189537" y="558666"/>
                  </a:moveTo>
                  <a:lnTo>
                    <a:pt x="284310" y="558666"/>
                  </a:lnTo>
                  <a:cubicBezTo>
                    <a:pt x="298227" y="558666"/>
                    <a:pt x="309500" y="569386"/>
                    <a:pt x="309500" y="582591"/>
                  </a:cubicBezTo>
                  <a:cubicBezTo>
                    <a:pt x="309500" y="595719"/>
                    <a:pt x="298227" y="606439"/>
                    <a:pt x="284310" y="606439"/>
                  </a:cubicBezTo>
                  <a:lnTo>
                    <a:pt x="189537" y="606439"/>
                  </a:lnTo>
                  <a:cubicBezTo>
                    <a:pt x="175620" y="606439"/>
                    <a:pt x="164347" y="595719"/>
                    <a:pt x="164347" y="582591"/>
                  </a:cubicBezTo>
                  <a:cubicBezTo>
                    <a:pt x="164347" y="569386"/>
                    <a:pt x="175620" y="558666"/>
                    <a:pt x="189537" y="558666"/>
                  </a:cubicBezTo>
                  <a:close/>
                  <a:moveTo>
                    <a:pt x="177251" y="488030"/>
                  </a:moveTo>
                  <a:lnTo>
                    <a:pt x="295255" y="488030"/>
                  </a:lnTo>
                  <a:cubicBezTo>
                    <a:pt x="307848" y="488030"/>
                    <a:pt x="318109" y="498750"/>
                    <a:pt x="318109" y="511878"/>
                  </a:cubicBezTo>
                  <a:cubicBezTo>
                    <a:pt x="318109" y="525083"/>
                    <a:pt x="307848" y="535803"/>
                    <a:pt x="295255" y="535803"/>
                  </a:cubicBezTo>
                  <a:lnTo>
                    <a:pt x="177251" y="535803"/>
                  </a:lnTo>
                  <a:cubicBezTo>
                    <a:pt x="164658" y="535803"/>
                    <a:pt x="154397" y="525083"/>
                    <a:pt x="154397" y="511878"/>
                  </a:cubicBezTo>
                  <a:cubicBezTo>
                    <a:pt x="154397" y="498750"/>
                    <a:pt x="164658" y="488030"/>
                    <a:pt x="177251" y="488030"/>
                  </a:cubicBezTo>
                  <a:close/>
                  <a:moveTo>
                    <a:pt x="64619" y="303643"/>
                  </a:moveTo>
                  <a:cubicBezTo>
                    <a:pt x="65630" y="303643"/>
                    <a:pt x="66718" y="303876"/>
                    <a:pt x="67729" y="304186"/>
                  </a:cubicBezTo>
                  <a:cubicBezTo>
                    <a:pt x="70373" y="305118"/>
                    <a:pt x="72395" y="307058"/>
                    <a:pt x="73406" y="309620"/>
                  </a:cubicBezTo>
                  <a:cubicBezTo>
                    <a:pt x="77838" y="320642"/>
                    <a:pt x="82971" y="332130"/>
                    <a:pt x="88570" y="343773"/>
                  </a:cubicBezTo>
                  <a:cubicBezTo>
                    <a:pt x="90747" y="348198"/>
                    <a:pt x="89114" y="353631"/>
                    <a:pt x="84759" y="356115"/>
                  </a:cubicBezTo>
                  <a:lnTo>
                    <a:pt x="54043" y="373735"/>
                  </a:lnTo>
                  <a:cubicBezTo>
                    <a:pt x="52566" y="374667"/>
                    <a:pt x="50933" y="375055"/>
                    <a:pt x="49300" y="375055"/>
                  </a:cubicBezTo>
                  <a:cubicBezTo>
                    <a:pt x="46034" y="375055"/>
                    <a:pt x="42845" y="373347"/>
                    <a:pt x="41057" y="370320"/>
                  </a:cubicBezTo>
                  <a:lnTo>
                    <a:pt x="22160" y="337564"/>
                  </a:lnTo>
                  <a:cubicBezTo>
                    <a:pt x="20916" y="335390"/>
                    <a:pt x="20605" y="332829"/>
                    <a:pt x="21227" y="330422"/>
                  </a:cubicBezTo>
                  <a:cubicBezTo>
                    <a:pt x="21849" y="327939"/>
                    <a:pt x="23482" y="325843"/>
                    <a:pt x="25660" y="324601"/>
                  </a:cubicBezTo>
                  <a:lnTo>
                    <a:pt x="59875" y="304963"/>
                  </a:lnTo>
                  <a:cubicBezTo>
                    <a:pt x="61353" y="304109"/>
                    <a:pt x="62986" y="303643"/>
                    <a:pt x="64619" y="303643"/>
                  </a:cubicBezTo>
                  <a:close/>
                  <a:moveTo>
                    <a:pt x="407769" y="303502"/>
                  </a:moveTo>
                  <a:cubicBezTo>
                    <a:pt x="409480" y="303502"/>
                    <a:pt x="411114" y="303968"/>
                    <a:pt x="412593" y="304823"/>
                  </a:cubicBezTo>
                  <a:lnTo>
                    <a:pt x="446907" y="324556"/>
                  </a:lnTo>
                  <a:cubicBezTo>
                    <a:pt x="449085" y="325877"/>
                    <a:pt x="450719" y="327897"/>
                    <a:pt x="451342" y="330383"/>
                  </a:cubicBezTo>
                  <a:cubicBezTo>
                    <a:pt x="452042" y="332791"/>
                    <a:pt x="451653" y="335355"/>
                    <a:pt x="450408" y="337608"/>
                  </a:cubicBezTo>
                  <a:lnTo>
                    <a:pt x="431500" y="370316"/>
                  </a:lnTo>
                  <a:cubicBezTo>
                    <a:pt x="430255" y="372491"/>
                    <a:pt x="428155" y="374045"/>
                    <a:pt x="425743" y="374744"/>
                  </a:cubicBezTo>
                  <a:cubicBezTo>
                    <a:pt x="424887" y="374900"/>
                    <a:pt x="424109" y="375055"/>
                    <a:pt x="423253" y="375055"/>
                  </a:cubicBezTo>
                  <a:cubicBezTo>
                    <a:pt x="421619" y="375055"/>
                    <a:pt x="419985" y="374589"/>
                    <a:pt x="418506" y="373734"/>
                  </a:cubicBezTo>
                  <a:lnTo>
                    <a:pt x="387538" y="355943"/>
                  </a:lnTo>
                  <a:cubicBezTo>
                    <a:pt x="383181" y="353457"/>
                    <a:pt x="381547" y="348019"/>
                    <a:pt x="383726" y="343513"/>
                  </a:cubicBezTo>
                  <a:cubicBezTo>
                    <a:pt x="389250" y="332170"/>
                    <a:pt x="394386" y="320749"/>
                    <a:pt x="398976" y="309484"/>
                  </a:cubicBezTo>
                  <a:cubicBezTo>
                    <a:pt x="399988" y="306920"/>
                    <a:pt x="402089" y="304978"/>
                    <a:pt x="404734" y="304046"/>
                  </a:cubicBezTo>
                  <a:cubicBezTo>
                    <a:pt x="405746" y="303735"/>
                    <a:pt x="406757" y="303502"/>
                    <a:pt x="407769" y="303502"/>
                  </a:cubicBezTo>
                  <a:close/>
                  <a:moveTo>
                    <a:pt x="423317" y="207603"/>
                  </a:moveTo>
                  <a:lnTo>
                    <a:pt x="463077" y="207603"/>
                  </a:lnTo>
                  <a:cubicBezTo>
                    <a:pt x="468368" y="207603"/>
                    <a:pt x="472647" y="211872"/>
                    <a:pt x="472647" y="217072"/>
                  </a:cubicBezTo>
                  <a:lnTo>
                    <a:pt x="472647" y="254869"/>
                  </a:lnTo>
                  <a:cubicBezTo>
                    <a:pt x="472647" y="260069"/>
                    <a:pt x="468368" y="264338"/>
                    <a:pt x="463077" y="264338"/>
                  </a:cubicBezTo>
                  <a:lnTo>
                    <a:pt x="423239" y="264338"/>
                  </a:lnTo>
                  <a:cubicBezTo>
                    <a:pt x="420516" y="264338"/>
                    <a:pt x="417948" y="263174"/>
                    <a:pt x="416158" y="261156"/>
                  </a:cubicBezTo>
                  <a:cubicBezTo>
                    <a:pt x="414369" y="259138"/>
                    <a:pt x="413513" y="256421"/>
                    <a:pt x="413824" y="253705"/>
                  </a:cubicBezTo>
                  <a:cubicBezTo>
                    <a:pt x="414058" y="251842"/>
                    <a:pt x="414291" y="249980"/>
                    <a:pt x="414602" y="248039"/>
                  </a:cubicBezTo>
                  <a:cubicBezTo>
                    <a:pt x="415147" y="243848"/>
                    <a:pt x="415769" y="239890"/>
                    <a:pt x="415769" y="236009"/>
                  </a:cubicBezTo>
                  <a:cubicBezTo>
                    <a:pt x="415769" y="232206"/>
                    <a:pt x="415225" y="228403"/>
                    <a:pt x="414680" y="224445"/>
                  </a:cubicBezTo>
                  <a:cubicBezTo>
                    <a:pt x="414369" y="222349"/>
                    <a:pt x="414135" y="220254"/>
                    <a:pt x="413902" y="218081"/>
                  </a:cubicBezTo>
                  <a:cubicBezTo>
                    <a:pt x="413591" y="215442"/>
                    <a:pt x="414447" y="212725"/>
                    <a:pt x="416236" y="210785"/>
                  </a:cubicBezTo>
                  <a:cubicBezTo>
                    <a:pt x="418104" y="208767"/>
                    <a:pt x="420671" y="207603"/>
                    <a:pt x="423317" y="207603"/>
                  </a:cubicBezTo>
                  <a:close/>
                  <a:moveTo>
                    <a:pt x="9482" y="207603"/>
                  </a:moveTo>
                  <a:lnTo>
                    <a:pt x="49200" y="207603"/>
                  </a:lnTo>
                  <a:cubicBezTo>
                    <a:pt x="51920" y="207603"/>
                    <a:pt x="54485" y="208767"/>
                    <a:pt x="56273" y="210785"/>
                  </a:cubicBezTo>
                  <a:cubicBezTo>
                    <a:pt x="58060" y="212725"/>
                    <a:pt x="58915" y="215442"/>
                    <a:pt x="58682" y="218081"/>
                  </a:cubicBezTo>
                  <a:cubicBezTo>
                    <a:pt x="58449" y="220254"/>
                    <a:pt x="58138" y="222349"/>
                    <a:pt x="57827" y="224445"/>
                  </a:cubicBezTo>
                  <a:cubicBezTo>
                    <a:pt x="57283" y="228481"/>
                    <a:pt x="56817" y="232206"/>
                    <a:pt x="56817" y="236009"/>
                  </a:cubicBezTo>
                  <a:cubicBezTo>
                    <a:pt x="56817" y="239890"/>
                    <a:pt x="57361" y="243848"/>
                    <a:pt x="57983" y="248039"/>
                  </a:cubicBezTo>
                  <a:cubicBezTo>
                    <a:pt x="58216" y="249980"/>
                    <a:pt x="58527" y="251842"/>
                    <a:pt x="58682" y="253705"/>
                  </a:cubicBezTo>
                  <a:cubicBezTo>
                    <a:pt x="58993" y="256421"/>
                    <a:pt x="58216" y="259138"/>
                    <a:pt x="56350" y="261156"/>
                  </a:cubicBezTo>
                  <a:cubicBezTo>
                    <a:pt x="54563" y="263174"/>
                    <a:pt x="51998" y="264338"/>
                    <a:pt x="49277" y="264338"/>
                  </a:cubicBezTo>
                  <a:lnTo>
                    <a:pt x="9482" y="264338"/>
                  </a:lnTo>
                  <a:cubicBezTo>
                    <a:pt x="4197" y="264338"/>
                    <a:pt x="0" y="260069"/>
                    <a:pt x="0" y="254869"/>
                  </a:cubicBezTo>
                  <a:lnTo>
                    <a:pt x="0" y="217072"/>
                  </a:lnTo>
                  <a:cubicBezTo>
                    <a:pt x="0" y="211872"/>
                    <a:pt x="4197" y="207603"/>
                    <a:pt x="9482" y="207603"/>
                  </a:cubicBezTo>
                  <a:close/>
                  <a:moveTo>
                    <a:pt x="423267" y="96886"/>
                  </a:moveTo>
                  <a:cubicBezTo>
                    <a:pt x="424122" y="96886"/>
                    <a:pt x="424899" y="96964"/>
                    <a:pt x="425753" y="97197"/>
                  </a:cubicBezTo>
                  <a:cubicBezTo>
                    <a:pt x="428163" y="97818"/>
                    <a:pt x="430261" y="99448"/>
                    <a:pt x="431504" y="101622"/>
                  </a:cubicBezTo>
                  <a:lnTo>
                    <a:pt x="450388" y="134385"/>
                  </a:lnTo>
                  <a:cubicBezTo>
                    <a:pt x="453030" y="138888"/>
                    <a:pt x="451476" y="144711"/>
                    <a:pt x="446891" y="147350"/>
                  </a:cubicBezTo>
                  <a:lnTo>
                    <a:pt x="413009" y="166837"/>
                  </a:lnTo>
                  <a:cubicBezTo>
                    <a:pt x="411610" y="167691"/>
                    <a:pt x="409978" y="168157"/>
                    <a:pt x="408268" y="168157"/>
                  </a:cubicBezTo>
                  <a:cubicBezTo>
                    <a:pt x="407336" y="168157"/>
                    <a:pt x="406326" y="168002"/>
                    <a:pt x="405393" y="167691"/>
                  </a:cubicBezTo>
                  <a:cubicBezTo>
                    <a:pt x="402829" y="166837"/>
                    <a:pt x="400731" y="164974"/>
                    <a:pt x="399643" y="162567"/>
                  </a:cubicBezTo>
                  <a:cubicBezTo>
                    <a:pt x="394824" y="152008"/>
                    <a:pt x="388763" y="141605"/>
                    <a:pt x="381536" y="131590"/>
                  </a:cubicBezTo>
                  <a:cubicBezTo>
                    <a:pt x="379982" y="129416"/>
                    <a:pt x="379360" y="126699"/>
                    <a:pt x="379982" y="124059"/>
                  </a:cubicBezTo>
                  <a:cubicBezTo>
                    <a:pt x="380526" y="121419"/>
                    <a:pt x="382158" y="119168"/>
                    <a:pt x="384489" y="117770"/>
                  </a:cubicBezTo>
                  <a:lnTo>
                    <a:pt x="418526" y="98128"/>
                  </a:lnTo>
                  <a:cubicBezTo>
                    <a:pt x="420003" y="97274"/>
                    <a:pt x="421635" y="96886"/>
                    <a:pt x="423267" y="96886"/>
                  </a:cubicBezTo>
                  <a:close/>
                  <a:moveTo>
                    <a:pt x="49310" y="96886"/>
                  </a:moveTo>
                  <a:cubicBezTo>
                    <a:pt x="51020" y="96886"/>
                    <a:pt x="52652" y="97274"/>
                    <a:pt x="54128" y="98128"/>
                  </a:cubicBezTo>
                  <a:lnTo>
                    <a:pt x="88088" y="117770"/>
                  </a:lnTo>
                  <a:cubicBezTo>
                    <a:pt x="90419" y="119168"/>
                    <a:pt x="92051" y="121419"/>
                    <a:pt x="92673" y="124059"/>
                  </a:cubicBezTo>
                  <a:cubicBezTo>
                    <a:pt x="93217" y="126621"/>
                    <a:pt x="92673" y="129416"/>
                    <a:pt x="91041" y="131590"/>
                  </a:cubicBezTo>
                  <a:cubicBezTo>
                    <a:pt x="83892" y="141450"/>
                    <a:pt x="77830" y="151931"/>
                    <a:pt x="73012" y="162567"/>
                  </a:cubicBezTo>
                  <a:cubicBezTo>
                    <a:pt x="71924" y="164974"/>
                    <a:pt x="69826" y="166837"/>
                    <a:pt x="67262" y="167691"/>
                  </a:cubicBezTo>
                  <a:cubicBezTo>
                    <a:pt x="66329" y="168002"/>
                    <a:pt x="65319" y="168157"/>
                    <a:pt x="64386" y="168157"/>
                  </a:cubicBezTo>
                  <a:cubicBezTo>
                    <a:pt x="62677" y="168157"/>
                    <a:pt x="61045" y="167691"/>
                    <a:pt x="59568" y="166837"/>
                  </a:cubicBezTo>
                  <a:lnTo>
                    <a:pt x="25686" y="147350"/>
                  </a:lnTo>
                  <a:cubicBezTo>
                    <a:pt x="21101" y="144711"/>
                    <a:pt x="19547" y="138888"/>
                    <a:pt x="22189" y="134385"/>
                  </a:cubicBezTo>
                  <a:lnTo>
                    <a:pt x="41073" y="101622"/>
                  </a:lnTo>
                  <a:cubicBezTo>
                    <a:pt x="42316" y="99448"/>
                    <a:pt x="44415" y="97818"/>
                    <a:pt x="46901" y="97197"/>
                  </a:cubicBezTo>
                  <a:cubicBezTo>
                    <a:pt x="47678" y="96964"/>
                    <a:pt x="48533" y="96886"/>
                    <a:pt x="49310" y="96886"/>
                  </a:cubicBezTo>
                  <a:close/>
                  <a:moveTo>
                    <a:pt x="236288" y="78328"/>
                  </a:moveTo>
                  <a:cubicBezTo>
                    <a:pt x="322573" y="78328"/>
                    <a:pt x="392767" y="148432"/>
                    <a:pt x="392767" y="234607"/>
                  </a:cubicBezTo>
                  <a:cubicBezTo>
                    <a:pt x="392767" y="273424"/>
                    <a:pt x="373644" y="311387"/>
                    <a:pt x="355221" y="348109"/>
                  </a:cubicBezTo>
                  <a:cubicBezTo>
                    <a:pt x="337576" y="383277"/>
                    <a:pt x="319308" y="419610"/>
                    <a:pt x="319308" y="454779"/>
                  </a:cubicBezTo>
                  <a:cubicBezTo>
                    <a:pt x="319308" y="459980"/>
                    <a:pt x="315033" y="464250"/>
                    <a:pt x="309747" y="464250"/>
                  </a:cubicBezTo>
                  <a:lnTo>
                    <a:pt x="162829" y="464250"/>
                  </a:lnTo>
                  <a:cubicBezTo>
                    <a:pt x="157543" y="464250"/>
                    <a:pt x="153346" y="459980"/>
                    <a:pt x="153346" y="454779"/>
                  </a:cubicBezTo>
                  <a:cubicBezTo>
                    <a:pt x="153346" y="421007"/>
                    <a:pt x="136089" y="386382"/>
                    <a:pt x="117821" y="349816"/>
                  </a:cubicBezTo>
                  <a:cubicBezTo>
                    <a:pt x="99165" y="312397"/>
                    <a:pt x="79809" y="273657"/>
                    <a:pt x="79809" y="234607"/>
                  </a:cubicBezTo>
                  <a:cubicBezTo>
                    <a:pt x="79809" y="148432"/>
                    <a:pt x="150003" y="78328"/>
                    <a:pt x="236288" y="78328"/>
                  </a:cubicBezTo>
                  <a:close/>
                  <a:moveTo>
                    <a:pt x="333298" y="20887"/>
                  </a:moveTo>
                  <a:cubicBezTo>
                    <a:pt x="335007" y="20887"/>
                    <a:pt x="336639" y="21353"/>
                    <a:pt x="338115" y="22207"/>
                  </a:cubicBezTo>
                  <a:lnTo>
                    <a:pt x="370751" y="41079"/>
                  </a:lnTo>
                  <a:cubicBezTo>
                    <a:pt x="375336" y="43719"/>
                    <a:pt x="376890" y="49466"/>
                    <a:pt x="374248" y="54048"/>
                  </a:cubicBezTo>
                  <a:lnTo>
                    <a:pt x="354589" y="87986"/>
                  </a:lnTo>
                  <a:cubicBezTo>
                    <a:pt x="353268" y="90316"/>
                    <a:pt x="351014" y="91946"/>
                    <a:pt x="348372" y="92568"/>
                  </a:cubicBezTo>
                  <a:cubicBezTo>
                    <a:pt x="347751" y="92645"/>
                    <a:pt x="347051" y="92723"/>
                    <a:pt x="346352" y="92723"/>
                  </a:cubicBezTo>
                  <a:cubicBezTo>
                    <a:pt x="344409" y="92723"/>
                    <a:pt x="342467" y="92102"/>
                    <a:pt x="340835" y="90937"/>
                  </a:cubicBezTo>
                  <a:cubicBezTo>
                    <a:pt x="330966" y="83870"/>
                    <a:pt x="320554" y="77812"/>
                    <a:pt x="309831" y="72920"/>
                  </a:cubicBezTo>
                  <a:cubicBezTo>
                    <a:pt x="307422" y="71832"/>
                    <a:pt x="305557" y="69735"/>
                    <a:pt x="304702" y="67173"/>
                  </a:cubicBezTo>
                  <a:cubicBezTo>
                    <a:pt x="303925" y="64688"/>
                    <a:pt x="304158" y="61892"/>
                    <a:pt x="305557" y="59562"/>
                  </a:cubicBezTo>
                  <a:lnTo>
                    <a:pt x="325061" y="25624"/>
                  </a:lnTo>
                  <a:cubicBezTo>
                    <a:pt x="326382" y="23450"/>
                    <a:pt x="328402" y="21897"/>
                    <a:pt x="330889" y="21198"/>
                  </a:cubicBezTo>
                  <a:cubicBezTo>
                    <a:pt x="331666" y="21042"/>
                    <a:pt x="332520" y="20887"/>
                    <a:pt x="333298" y="20887"/>
                  </a:cubicBezTo>
                  <a:close/>
                  <a:moveTo>
                    <a:pt x="139266" y="20887"/>
                  </a:moveTo>
                  <a:cubicBezTo>
                    <a:pt x="142608" y="20887"/>
                    <a:pt x="145794" y="22595"/>
                    <a:pt x="147504" y="25624"/>
                  </a:cubicBezTo>
                  <a:lnTo>
                    <a:pt x="167090" y="59558"/>
                  </a:lnTo>
                  <a:cubicBezTo>
                    <a:pt x="168411" y="61887"/>
                    <a:pt x="168722" y="64683"/>
                    <a:pt x="167945" y="67168"/>
                  </a:cubicBezTo>
                  <a:cubicBezTo>
                    <a:pt x="167090" y="69730"/>
                    <a:pt x="165225" y="71827"/>
                    <a:pt x="162738" y="72914"/>
                  </a:cubicBezTo>
                  <a:cubicBezTo>
                    <a:pt x="152090" y="77806"/>
                    <a:pt x="141675" y="83863"/>
                    <a:pt x="131727" y="91007"/>
                  </a:cubicBezTo>
                  <a:cubicBezTo>
                    <a:pt x="130095" y="92172"/>
                    <a:pt x="128152" y="92793"/>
                    <a:pt x="126209" y="92793"/>
                  </a:cubicBezTo>
                  <a:cubicBezTo>
                    <a:pt x="125509" y="92793"/>
                    <a:pt x="124888" y="92715"/>
                    <a:pt x="124188" y="92560"/>
                  </a:cubicBezTo>
                  <a:cubicBezTo>
                    <a:pt x="121546" y="92016"/>
                    <a:pt x="119292" y="90386"/>
                    <a:pt x="117970" y="88056"/>
                  </a:cubicBezTo>
                  <a:lnTo>
                    <a:pt x="98307" y="54045"/>
                  </a:lnTo>
                  <a:cubicBezTo>
                    <a:pt x="96986" y="51870"/>
                    <a:pt x="96675" y="49230"/>
                    <a:pt x="97297" y="46823"/>
                  </a:cubicBezTo>
                  <a:cubicBezTo>
                    <a:pt x="97996" y="44416"/>
                    <a:pt x="99551" y="42319"/>
                    <a:pt x="101805" y="41077"/>
                  </a:cubicBezTo>
                  <a:lnTo>
                    <a:pt x="134525" y="22207"/>
                  </a:lnTo>
                  <a:cubicBezTo>
                    <a:pt x="136002" y="21275"/>
                    <a:pt x="137712" y="20887"/>
                    <a:pt x="139266" y="20887"/>
                  </a:cubicBezTo>
                  <a:close/>
                  <a:moveTo>
                    <a:pt x="217378" y="0"/>
                  </a:moveTo>
                  <a:lnTo>
                    <a:pt x="255192" y="0"/>
                  </a:lnTo>
                  <a:cubicBezTo>
                    <a:pt x="260483" y="0"/>
                    <a:pt x="264762" y="4271"/>
                    <a:pt x="264762" y="9474"/>
                  </a:cubicBezTo>
                  <a:lnTo>
                    <a:pt x="264762" y="49158"/>
                  </a:lnTo>
                  <a:cubicBezTo>
                    <a:pt x="264762" y="51876"/>
                    <a:pt x="263595" y="54439"/>
                    <a:pt x="261572" y="56225"/>
                  </a:cubicBezTo>
                  <a:cubicBezTo>
                    <a:pt x="259860" y="57856"/>
                    <a:pt x="257526" y="58710"/>
                    <a:pt x="255192" y="58710"/>
                  </a:cubicBezTo>
                  <a:cubicBezTo>
                    <a:pt x="254881" y="58710"/>
                    <a:pt x="254569" y="58632"/>
                    <a:pt x="254180" y="58632"/>
                  </a:cubicBezTo>
                  <a:cubicBezTo>
                    <a:pt x="252080" y="58399"/>
                    <a:pt x="249979" y="58089"/>
                    <a:pt x="247878" y="57856"/>
                  </a:cubicBezTo>
                  <a:cubicBezTo>
                    <a:pt x="243832" y="57312"/>
                    <a:pt x="240020" y="56769"/>
                    <a:pt x="236285" y="56769"/>
                  </a:cubicBezTo>
                  <a:cubicBezTo>
                    <a:pt x="232550" y="56769"/>
                    <a:pt x="228738" y="57312"/>
                    <a:pt x="224692" y="57856"/>
                  </a:cubicBezTo>
                  <a:cubicBezTo>
                    <a:pt x="222591" y="58089"/>
                    <a:pt x="220491" y="58399"/>
                    <a:pt x="218390" y="58632"/>
                  </a:cubicBezTo>
                  <a:cubicBezTo>
                    <a:pt x="218079" y="58632"/>
                    <a:pt x="217690" y="58710"/>
                    <a:pt x="217378" y="58710"/>
                  </a:cubicBezTo>
                  <a:cubicBezTo>
                    <a:pt x="215044" y="58710"/>
                    <a:pt x="212788" y="57856"/>
                    <a:pt x="210998" y="56225"/>
                  </a:cubicBezTo>
                  <a:cubicBezTo>
                    <a:pt x="208975" y="54439"/>
                    <a:pt x="207886" y="51876"/>
                    <a:pt x="207886" y="49158"/>
                  </a:cubicBezTo>
                  <a:lnTo>
                    <a:pt x="207886" y="9474"/>
                  </a:lnTo>
                  <a:cubicBezTo>
                    <a:pt x="207886" y="4271"/>
                    <a:pt x="212088" y="0"/>
                    <a:pt x="217378" y="0"/>
                  </a:cubicBezTo>
                  <a:close/>
                </a:path>
              </a:pathLst>
            </a:custGeom>
            <a:solidFill>
              <a:schemeClr val="accent1"/>
            </a:solidFill>
            <a:ln>
              <a:noFill/>
            </a:ln>
          </p:spPr>
        </p:sp>
        <p:sp>
          <p:nvSpPr>
            <p:cNvPr id="113" name="矩形 112"/>
            <p:cNvSpPr/>
            <p:nvPr/>
          </p:nvSpPr>
          <p:spPr>
            <a:xfrm>
              <a:off x="1743514" y="1452347"/>
              <a:ext cx="5815245" cy="492443"/>
            </a:xfrm>
            <a:prstGeom prst="rect">
              <a:avLst/>
            </a:prstGeom>
          </p:spPr>
          <p:txBody>
            <a:bodyPr wrap="none">
              <a:spAutoFit/>
            </a:bodyPr>
            <a:lstStyle/>
            <a:p>
              <a:r>
                <a:rPr lang="en-US" altLang="zh-CN" sz="1400" b="1" dirty="0" smtClean="0">
                  <a:solidFill>
                    <a:schemeClr val="accent1"/>
                  </a:solidFill>
                  <a:cs typeface="Calibri" panose="020F0502020204030204" pitchFamily="34" charset="0"/>
                </a:rPr>
                <a:t>Smart Solution</a:t>
              </a:r>
            </a:p>
            <a:p>
              <a:r>
                <a:rPr lang="en-US" altLang="zh-CN" sz="1200" dirty="0">
                  <a:solidFill>
                    <a:schemeClr val="accent1"/>
                  </a:solidFill>
                  <a:cs typeface="Calibri" panose="020F0502020204030204" pitchFamily="34" charset="0"/>
                </a:rPr>
                <a:t>Measure temperature based on face detection, filter false alarm caused by other objects</a:t>
              </a:r>
              <a:endParaRPr lang="zh-CN" altLang="en-US" sz="1200" dirty="0">
                <a:solidFill>
                  <a:schemeClr val="accent1"/>
                </a:solidFill>
              </a:endParaRPr>
            </a:p>
          </p:txBody>
        </p:sp>
      </p:grpSp>
      <p:grpSp>
        <p:nvGrpSpPr>
          <p:cNvPr id="69" name="组合 68"/>
          <p:cNvGrpSpPr/>
          <p:nvPr/>
        </p:nvGrpSpPr>
        <p:grpSpPr>
          <a:xfrm>
            <a:off x="6171128" y="1488125"/>
            <a:ext cx="1240983" cy="369332"/>
            <a:chOff x="4277938" y="1315493"/>
            <a:chExt cx="1240983" cy="369332"/>
          </a:xfrm>
        </p:grpSpPr>
        <p:sp>
          <p:nvSpPr>
            <p:cNvPr id="70" name="文本框 69"/>
            <p:cNvSpPr txBox="1"/>
            <p:nvPr/>
          </p:nvSpPr>
          <p:spPr>
            <a:xfrm>
              <a:off x="4445870" y="1315493"/>
              <a:ext cx="1073051" cy="369332"/>
            </a:xfrm>
            <a:prstGeom prst="rect">
              <a:avLst/>
            </a:prstGeom>
            <a:noFill/>
          </p:spPr>
          <p:txBody>
            <a:bodyPr wrap="none" rtlCol="0">
              <a:spAutoFit/>
            </a:bodyPr>
            <a:lstStyle/>
            <a:p>
              <a:r>
                <a:rPr lang="en-US" altLang="zh-CN" dirty="0" smtClean="0">
                  <a:solidFill>
                    <a:schemeClr val="tx1">
                      <a:lumMod val="75000"/>
                      <a:lumOff val="25000"/>
                    </a:schemeClr>
                  </a:solidFill>
                  <a:latin typeface="Calibri" panose="020F0502020204030204" pitchFamily="34" charset="0"/>
                  <a:sym typeface="Calibri" panose="020F0502020204030204" pitchFamily="34" charset="0"/>
                </a:rPr>
                <a:t>Overview</a:t>
              </a:r>
              <a:endParaRPr lang="en-US" altLang="zh-CN" dirty="0">
                <a:solidFill>
                  <a:schemeClr val="tx1">
                    <a:lumMod val="75000"/>
                    <a:lumOff val="25000"/>
                  </a:schemeClr>
                </a:solidFill>
                <a:latin typeface="Calibri" panose="020F0502020204030204" pitchFamily="34" charset="0"/>
                <a:sym typeface="Calibri" panose="020F0502020204030204" pitchFamily="34" charset="0"/>
              </a:endParaRPr>
            </a:p>
          </p:txBody>
        </p:sp>
        <p:grpSp>
          <p:nvGrpSpPr>
            <p:cNvPr id="71" name="组合 70"/>
            <p:cNvGrpSpPr/>
            <p:nvPr/>
          </p:nvGrpSpPr>
          <p:grpSpPr>
            <a:xfrm>
              <a:off x="4277938" y="1416193"/>
              <a:ext cx="167932" cy="167932"/>
              <a:chOff x="5143500" y="2425850"/>
              <a:chExt cx="222100" cy="222100"/>
            </a:xfrm>
          </p:grpSpPr>
          <p:sp>
            <p:nvSpPr>
              <p:cNvPr id="74" name="椭圆 73"/>
              <p:cNvSpPr/>
              <p:nvPr/>
            </p:nvSpPr>
            <p:spPr>
              <a:xfrm>
                <a:off x="5143500" y="2425850"/>
                <a:ext cx="222100" cy="222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sp>
            <p:nvSpPr>
              <p:cNvPr id="75" name="椭圆 74"/>
              <p:cNvSpPr/>
              <p:nvPr/>
            </p:nvSpPr>
            <p:spPr>
              <a:xfrm>
                <a:off x="5203674" y="2489004"/>
                <a:ext cx="101752" cy="101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sym typeface="Calibri" panose="020F0502020204030204" pitchFamily="34" charset="0"/>
                </a:endParaRPr>
              </a:p>
            </p:txBody>
          </p:sp>
        </p:grpSp>
      </p:grpSp>
      <p:sp>
        <p:nvSpPr>
          <p:cNvPr id="76" name="文本框 75"/>
          <p:cNvSpPr txBox="1"/>
          <p:nvPr/>
        </p:nvSpPr>
        <p:spPr>
          <a:xfrm>
            <a:off x="4564540" y="3732753"/>
            <a:ext cx="1007007" cy="246221"/>
          </a:xfrm>
          <a:prstGeom prst="rect">
            <a:avLst/>
          </a:prstGeom>
          <a:noFill/>
        </p:spPr>
        <p:txBody>
          <a:bodyPr wrap="none" rtlCol="0">
            <a:spAutoFit/>
          </a:bodyPr>
          <a:lstStyle/>
          <a:p>
            <a:r>
              <a:rPr lang="en-US" altLang="zh-CN" sz="1000" dirty="0" smtClean="0">
                <a:solidFill>
                  <a:schemeClr val="tx1">
                    <a:lumMod val="75000"/>
                    <a:lumOff val="25000"/>
                  </a:schemeClr>
                </a:solidFill>
              </a:rPr>
              <a:t>NVR-302-16E-IF</a:t>
            </a:r>
            <a:endParaRPr lang="zh-CN" altLang="en-US" sz="1000" dirty="0">
              <a:solidFill>
                <a:schemeClr val="tx1">
                  <a:lumMod val="75000"/>
                  <a:lumOff val="25000"/>
                </a:schemeClr>
              </a:solidFill>
            </a:endParaRPr>
          </a:p>
        </p:txBody>
      </p:sp>
      <p:sp>
        <p:nvSpPr>
          <p:cNvPr id="93" name="文本框 92"/>
          <p:cNvSpPr txBox="1"/>
          <p:nvPr/>
        </p:nvSpPr>
        <p:spPr>
          <a:xfrm>
            <a:off x="4564540" y="4860899"/>
            <a:ext cx="1611339" cy="246221"/>
          </a:xfrm>
          <a:prstGeom prst="rect">
            <a:avLst/>
          </a:prstGeom>
          <a:noFill/>
        </p:spPr>
        <p:txBody>
          <a:bodyPr wrap="none" rtlCol="0">
            <a:spAutoFit/>
          </a:bodyPr>
          <a:lstStyle/>
          <a:p>
            <a:r>
              <a:rPr lang="en-US" altLang="zh-CN" sz="1000" dirty="0">
                <a:solidFill>
                  <a:schemeClr val="tx1">
                    <a:lumMod val="75000"/>
                    <a:lumOff val="25000"/>
                  </a:schemeClr>
                </a:solidFill>
              </a:rPr>
              <a:t>TIC2531TER5-F10-4F6APCA</a:t>
            </a:r>
            <a:endParaRPr lang="zh-CN" altLang="en-US" sz="1000" dirty="0">
              <a:solidFill>
                <a:schemeClr val="tx1">
                  <a:lumMod val="75000"/>
                  <a:lumOff val="25000"/>
                </a:schemeClr>
              </a:solidFill>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4635" y="2942977"/>
            <a:ext cx="1257704" cy="814573"/>
          </a:xfrm>
          <a:prstGeom prst="rect">
            <a:avLst/>
          </a:prstGeom>
        </p:spPr>
      </p:pic>
      <p:sp>
        <p:nvSpPr>
          <p:cNvPr id="94" name="wifi_104626"/>
          <p:cNvSpPr>
            <a:spLocks noChangeAspect="1"/>
          </p:cNvSpPr>
          <p:nvPr/>
        </p:nvSpPr>
        <p:spPr bwMode="auto">
          <a:xfrm rot="698845">
            <a:off x="5079824" y="2894007"/>
            <a:ext cx="304842" cy="304382"/>
          </a:xfrm>
          <a:custGeom>
            <a:avLst/>
            <a:gdLst>
              <a:gd name="connsiteX0" fmla="*/ 234982 w 608344"/>
              <a:gd name="connsiteY0" fmla="*/ 342454 h 607427"/>
              <a:gd name="connsiteX1" fmla="*/ 264337 w 608344"/>
              <a:gd name="connsiteY1" fmla="*/ 371774 h 607427"/>
              <a:gd name="connsiteX2" fmla="*/ 234982 w 608344"/>
              <a:gd name="connsiteY2" fmla="*/ 401094 h 607427"/>
              <a:gd name="connsiteX3" fmla="*/ 205627 w 608344"/>
              <a:gd name="connsiteY3" fmla="*/ 371774 h 607427"/>
              <a:gd name="connsiteX4" fmla="*/ 234982 w 608344"/>
              <a:gd name="connsiteY4" fmla="*/ 342454 h 607427"/>
              <a:gd name="connsiteX5" fmla="*/ 223739 w 608344"/>
              <a:gd name="connsiteY5" fmla="*/ 249660 h 607427"/>
              <a:gd name="connsiteX6" fmla="*/ 357907 w 608344"/>
              <a:gd name="connsiteY6" fmla="*/ 383720 h 607427"/>
              <a:gd name="connsiteX7" fmla="*/ 340502 w 608344"/>
              <a:gd name="connsiteY7" fmla="*/ 401093 h 607427"/>
              <a:gd name="connsiteX8" fmla="*/ 323096 w 608344"/>
              <a:gd name="connsiteY8" fmla="*/ 383720 h 607427"/>
              <a:gd name="connsiteX9" fmla="*/ 223739 w 608344"/>
              <a:gd name="connsiteY9" fmla="*/ 284406 h 607427"/>
              <a:gd name="connsiteX10" fmla="*/ 206333 w 608344"/>
              <a:gd name="connsiteY10" fmla="*/ 267033 h 607427"/>
              <a:gd name="connsiteX11" fmla="*/ 223739 w 608344"/>
              <a:gd name="connsiteY11" fmla="*/ 249660 h 607427"/>
              <a:gd name="connsiteX12" fmla="*/ 223738 w 608344"/>
              <a:gd name="connsiteY12" fmla="*/ 168228 h 607427"/>
              <a:gd name="connsiteX13" fmla="*/ 439410 w 608344"/>
              <a:gd name="connsiteY13" fmla="*/ 383716 h 607427"/>
              <a:gd name="connsiteX14" fmla="*/ 422006 w 608344"/>
              <a:gd name="connsiteY14" fmla="*/ 401094 h 607427"/>
              <a:gd name="connsiteX15" fmla="*/ 404601 w 608344"/>
              <a:gd name="connsiteY15" fmla="*/ 383716 h 607427"/>
              <a:gd name="connsiteX16" fmla="*/ 223738 w 608344"/>
              <a:gd name="connsiteY16" fmla="*/ 202984 h 607427"/>
              <a:gd name="connsiteX17" fmla="*/ 206333 w 608344"/>
              <a:gd name="connsiteY17" fmla="*/ 185606 h 607427"/>
              <a:gd name="connsiteX18" fmla="*/ 223738 w 608344"/>
              <a:gd name="connsiteY18" fmla="*/ 168228 h 607427"/>
              <a:gd name="connsiteX19" fmla="*/ 304245 w 608344"/>
              <a:gd name="connsiteY19" fmla="*/ 34751 h 607427"/>
              <a:gd name="connsiteX20" fmla="*/ 34804 w 608344"/>
              <a:gd name="connsiteY20" fmla="*/ 303786 h 607427"/>
              <a:gd name="connsiteX21" fmla="*/ 304245 w 608344"/>
              <a:gd name="connsiteY21" fmla="*/ 572675 h 607427"/>
              <a:gd name="connsiteX22" fmla="*/ 573540 w 608344"/>
              <a:gd name="connsiteY22" fmla="*/ 303786 h 607427"/>
              <a:gd name="connsiteX23" fmla="*/ 304245 w 608344"/>
              <a:gd name="connsiteY23" fmla="*/ 34751 h 607427"/>
              <a:gd name="connsiteX24" fmla="*/ 304245 w 608344"/>
              <a:gd name="connsiteY24" fmla="*/ 0 h 607427"/>
              <a:gd name="connsiteX25" fmla="*/ 608344 w 608344"/>
              <a:gd name="connsiteY25" fmla="*/ 303786 h 607427"/>
              <a:gd name="connsiteX26" fmla="*/ 304245 w 608344"/>
              <a:gd name="connsiteY26" fmla="*/ 607427 h 607427"/>
              <a:gd name="connsiteX27" fmla="*/ 0 w 608344"/>
              <a:gd name="connsiteY27" fmla="*/ 303786 h 607427"/>
              <a:gd name="connsiteX28" fmla="*/ 304245 w 608344"/>
              <a:gd name="connsiteY28"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344" h="607427">
                <a:moveTo>
                  <a:pt x="234982" y="342454"/>
                </a:moveTo>
                <a:cubicBezTo>
                  <a:pt x="251194" y="342454"/>
                  <a:pt x="264337" y="355581"/>
                  <a:pt x="264337" y="371774"/>
                </a:cubicBezTo>
                <a:cubicBezTo>
                  <a:pt x="264337" y="387967"/>
                  <a:pt x="251194" y="401094"/>
                  <a:pt x="234982" y="401094"/>
                </a:cubicBezTo>
                <a:cubicBezTo>
                  <a:pt x="218770" y="401094"/>
                  <a:pt x="205627" y="387967"/>
                  <a:pt x="205627" y="371774"/>
                </a:cubicBezTo>
                <a:cubicBezTo>
                  <a:pt x="205627" y="355581"/>
                  <a:pt x="218770" y="342454"/>
                  <a:pt x="234982" y="342454"/>
                </a:cubicBezTo>
                <a:close/>
                <a:moveTo>
                  <a:pt x="223739" y="249660"/>
                </a:moveTo>
                <a:cubicBezTo>
                  <a:pt x="297713" y="249660"/>
                  <a:pt x="357907" y="309886"/>
                  <a:pt x="357907" y="383720"/>
                </a:cubicBezTo>
                <a:cubicBezTo>
                  <a:pt x="357907" y="393275"/>
                  <a:pt x="350220" y="401093"/>
                  <a:pt x="340502" y="401093"/>
                </a:cubicBezTo>
                <a:cubicBezTo>
                  <a:pt x="330929" y="401093"/>
                  <a:pt x="323096" y="393275"/>
                  <a:pt x="323096" y="383720"/>
                </a:cubicBezTo>
                <a:cubicBezTo>
                  <a:pt x="323096" y="328996"/>
                  <a:pt x="278567" y="284406"/>
                  <a:pt x="223739" y="284406"/>
                </a:cubicBezTo>
                <a:cubicBezTo>
                  <a:pt x="214166" y="284406"/>
                  <a:pt x="206333" y="276733"/>
                  <a:pt x="206333" y="267033"/>
                </a:cubicBezTo>
                <a:cubicBezTo>
                  <a:pt x="206333" y="257478"/>
                  <a:pt x="214166" y="249660"/>
                  <a:pt x="223739" y="249660"/>
                </a:cubicBezTo>
                <a:close/>
                <a:moveTo>
                  <a:pt x="223738" y="168228"/>
                </a:moveTo>
                <a:cubicBezTo>
                  <a:pt x="342670" y="168228"/>
                  <a:pt x="439410" y="264966"/>
                  <a:pt x="439410" y="383716"/>
                </a:cubicBezTo>
                <a:cubicBezTo>
                  <a:pt x="439410" y="393274"/>
                  <a:pt x="431723" y="401094"/>
                  <a:pt x="422006" y="401094"/>
                </a:cubicBezTo>
                <a:cubicBezTo>
                  <a:pt x="412433" y="401094"/>
                  <a:pt x="404601" y="393274"/>
                  <a:pt x="404601" y="383716"/>
                </a:cubicBezTo>
                <a:cubicBezTo>
                  <a:pt x="404601" y="284082"/>
                  <a:pt x="323524" y="202984"/>
                  <a:pt x="223738" y="202984"/>
                </a:cubicBezTo>
                <a:cubicBezTo>
                  <a:pt x="214165" y="202984"/>
                  <a:pt x="206333" y="195309"/>
                  <a:pt x="206333" y="185606"/>
                </a:cubicBezTo>
                <a:cubicBezTo>
                  <a:pt x="206333" y="176048"/>
                  <a:pt x="214165" y="168228"/>
                  <a:pt x="223738" y="168228"/>
                </a:cubicBezTo>
                <a:close/>
                <a:moveTo>
                  <a:pt x="304245" y="34751"/>
                </a:moveTo>
                <a:cubicBezTo>
                  <a:pt x="155602" y="34751"/>
                  <a:pt x="34804" y="155368"/>
                  <a:pt x="34804" y="303786"/>
                </a:cubicBezTo>
                <a:cubicBezTo>
                  <a:pt x="34804" y="452059"/>
                  <a:pt x="155602" y="572675"/>
                  <a:pt x="304245" y="572675"/>
                </a:cubicBezTo>
                <a:cubicBezTo>
                  <a:pt x="452742" y="572675"/>
                  <a:pt x="573540" y="452059"/>
                  <a:pt x="573540" y="303786"/>
                </a:cubicBezTo>
                <a:cubicBezTo>
                  <a:pt x="573540" y="155368"/>
                  <a:pt x="452742" y="34751"/>
                  <a:pt x="304245" y="34751"/>
                </a:cubicBezTo>
                <a:close/>
                <a:moveTo>
                  <a:pt x="304245" y="0"/>
                </a:moveTo>
                <a:cubicBezTo>
                  <a:pt x="471884" y="0"/>
                  <a:pt x="608344" y="136255"/>
                  <a:pt x="608344" y="303786"/>
                </a:cubicBezTo>
                <a:cubicBezTo>
                  <a:pt x="608344" y="471172"/>
                  <a:pt x="471884" y="607427"/>
                  <a:pt x="304245" y="607427"/>
                </a:cubicBezTo>
                <a:cubicBezTo>
                  <a:pt x="136460" y="607427"/>
                  <a:pt x="0" y="471172"/>
                  <a:pt x="0" y="303786"/>
                </a:cubicBezTo>
                <a:cubicBezTo>
                  <a:pt x="0" y="136255"/>
                  <a:pt x="136460" y="0"/>
                  <a:pt x="304245" y="0"/>
                </a:cubicBezTo>
                <a:close/>
              </a:path>
            </a:pathLst>
          </a:custGeom>
          <a:solidFill>
            <a:schemeClr val="accent1"/>
          </a:solidFill>
          <a:ln>
            <a:noFill/>
          </a:ln>
        </p:spPr>
      </p:sp>
      <p:cxnSp>
        <p:nvCxnSpPr>
          <p:cNvPr id="95" name="直接连接符 94"/>
          <p:cNvCxnSpPr/>
          <p:nvPr/>
        </p:nvCxnSpPr>
        <p:spPr>
          <a:xfrm flipV="1">
            <a:off x="4840290" y="3156473"/>
            <a:ext cx="227753" cy="1442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5371697" y="2744735"/>
            <a:ext cx="305978" cy="193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5500725" y="1685068"/>
            <a:ext cx="434734" cy="276999"/>
          </a:xfrm>
          <a:prstGeom prst="rect">
            <a:avLst/>
          </a:prstGeom>
          <a:noFill/>
        </p:spPr>
        <p:txBody>
          <a:bodyPr wrap="none" rtlCol="0">
            <a:spAutoFit/>
          </a:bodyPr>
          <a:lstStyle/>
          <a:p>
            <a:r>
              <a:rPr lang="en-US" altLang="zh-CN" sz="1200" dirty="0" smtClean="0">
                <a:solidFill>
                  <a:schemeClr val="tx1">
                    <a:lumMod val="75000"/>
                    <a:lumOff val="25000"/>
                  </a:schemeClr>
                </a:solidFill>
              </a:rPr>
              <a:t>App</a:t>
            </a:r>
            <a:endParaRPr lang="zh-CN" altLang="en-US" sz="1200" dirty="0">
              <a:solidFill>
                <a:schemeClr val="tx1">
                  <a:lumMod val="75000"/>
                  <a:lumOff val="25000"/>
                </a:schemeClr>
              </a:solidFill>
            </a:endParaRPr>
          </a:p>
        </p:txBody>
      </p:sp>
      <p:grpSp>
        <p:nvGrpSpPr>
          <p:cNvPr id="13" name="组合 12"/>
          <p:cNvGrpSpPr/>
          <p:nvPr/>
        </p:nvGrpSpPr>
        <p:grpSpPr>
          <a:xfrm>
            <a:off x="5465620" y="1916360"/>
            <a:ext cx="504945" cy="828374"/>
            <a:chOff x="3122736" y="895650"/>
            <a:chExt cx="2500979" cy="4102914"/>
          </a:xfrm>
        </p:grpSpPr>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29748" t="14321" r="27752" b="15957"/>
            <a:stretch/>
          </p:blipFill>
          <p:spPr>
            <a:xfrm>
              <a:off x="3122736" y="895650"/>
              <a:ext cx="2500979" cy="4102914"/>
            </a:xfrm>
            <a:prstGeom prst="rect">
              <a:avLst/>
            </a:prstGeom>
          </p:spPr>
        </p:pic>
        <p:sp>
          <p:nvSpPr>
            <p:cNvPr id="12" name="矩形 11"/>
            <p:cNvSpPr/>
            <p:nvPr/>
          </p:nvSpPr>
          <p:spPr>
            <a:xfrm>
              <a:off x="3352927" y="1240522"/>
              <a:ext cx="2059327" cy="3324399"/>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0526136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04363" y="3535356"/>
            <a:ext cx="5587637" cy="3277820"/>
          </a:xfrm>
          <a:prstGeom prst="rect">
            <a:avLst/>
          </a:prstGeom>
        </p:spPr>
        <p:txBody>
          <a:bodyPr wrap="square">
            <a:spAutoFit/>
          </a:bodyPr>
          <a:lstStyle/>
          <a:p>
            <a:pPr>
              <a:lnSpc>
                <a:spcPct val="150000"/>
              </a:lnSpc>
            </a:pPr>
            <a:r>
              <a:rPr lang="en-US" altLang="zh-CN" b="1" dirty="0" smtClean="0">
                <a:solidFill>
                  <a:srgbClr val="5B9BD5"/>
                </a:solidFill>
                <a:sym typeface="Calibri" panose="020F0502020204030204" pitchFamily="34" charset="0"/>
              </a:rPr>
              <a:t>     Set </a:t>
            </a:r>
            <a:r>
              <a:rPr lang="en-US" altLang="zh-CN" b="1" dirty="0">
                <a:solidFill>
                  <a:srgbClr val="5B9BD5"/>
                </a:solidFill>
                <a:sym typeface="Calibri" panose="020F0502020204030204" pitchFamily="34" charset="0"/>
              </a:rPr>
              <a:t>up a quick </a:t>
            </a:r>
            <a:r>
              <a:rPr lang="en-US" altLang="zh-CN" b="1" dirty="0" smtClean="0">
                <a:solidFill>
                  <a:srgbClr val="5B9BD5"/>
                </a:solidFill>
                <a:sym typeface="Calibri" panose="020F0502020204030204" pitchFamily="34" charset="0"/>
              </a:rPr>
              <a:t>channel</a:t>
            </a:r>
          </a:p>
          <a:p>
            <a:pPr>
              <a:lnSpc>
                <a:spcPct val="150000"/>
              </a:lnSpc>
            </a:pPr>
            <a:r>
              <a:rPr lang="en-US" altLang="zh-CN" sz="1400" dirty="0">
                <a:solidFill>
                  <a:prstClr val="black"/>
                </a:solidFill>
                <a:sym typeface="Calibri" panose="020F0502020204030204" pitchFamily="34" charset="0"/>
              </a:rPr>
              <a:t>Set up a quick screening channel in the indoor </a:t>
            </a:r>
            <a:r>
              <a:rPr lang="en-US" altLang="zh-CN" sz="1400" dirty="0" smtClean="0">
                <a:solidFill>
                  <a:prstClr val="black"/>
                </a:solidFill>
                <a:sym typeface="Calibri" panose="020F0502020204030204" pitchFamily="34" charset="0"/>
              </a:rPr>
              <a:t>space to separate space into few parts. </a:t>
            </a:r>
          </a:p>
          <a:p>
            <a:pPr>
              <a:lnSpc>
                <a:spcPct val="150000"/>
              </a:lnSpc>
            </a:pPr>
            <a:r>
              <a:rPr lang="zh-CN" altLang="en-US" b="1" dirty="0" smtClean="0">
                <a:solidFill>
                  <a:srgbClr val="5B9BD5"/>
                </a:solidFill>
                <a:sym typeface="Calibri" panose="020F0502020204030204" pitchFamily="34" charset="0"/>
              </a:rPr>
              <a:t>     Thermal </a:t>
            </a:r>
            <a:r>
              <a:rPr lang="zh-CN" altLang="en-US" b="1" dirty="0">
                <a:solidFill>
                  <a:srgbClr val="5B9BD5"/>
                </a:solidFill>
                <a:sym typeface="Calibri" panose="020F0502020204030204" pitchFamily="34" charset="0"/>
              </a:rPr>
              <a:t>camera quick </a:t>
            </a:r>
            <a:r>
              <a:rPr lang="zh-CN" altLang="en-US" b="1" dirty="0" smtClean="0">
                <a:solidFill>
                  <a:srgbClr val="5B9BD5"/>
                </a:solidFill>
                <a:sym typeface="Calibri" panose="020F0502020204030204" pitchFamily="34" charset="0"/>
              </a:rPr>
              <a:t>screening</a:t>
            </a:r>
            <a:endParaRPr lang="en-US" altLang="zh-CN" b="1" dirty="0" smtClean="0">
              <a:solidFill>
                <a:srgbClr val="5B9BD5"/>
              </a:solidFill>
              <a:sym typeface="Calibri" panose="020F0502020204030204" pitchFamily="34" charset="0"/>
            </a:endParaRPr>
          </a:p>
          <a:p>
            <a:pPr>
              <a:lnSpc>
                <a:spcPct val="150000"/>
              </a:lnSpc>
            </a:pPr>
            <a:r>
              <a:rPr lang="zh-CN" altLang="en-US" sz="1400" dirty="0">
                <a:solidFill>
                  <a:prstClr val="black"/>
                </a:solidFill>
                <a:sym typeface="Calibri" panose="020F0502020204030204" pitchFamily="34" charset="0"/>
              </a:rPr>
              <a:t>Using thermal fever screening solutions to do quick screening of moving crowd and ensure the efficiency  </a:t>
            </a:r>
            <a:endParaRPr lang="zh-CN" altLang="en-US" sz="1400" dirty="0" smtClean="0">
              <a:solidFill>
                <a:prstClr val="black"/>
              </a:solidFill>
              <a:sym typeface="Calibri" panose="020F0502020204030204" pitchFamily="34" charset="0"/>
            </a:endParaRPr>
          </a:p>
          <a:p>
            <a:pPr>
              <a:lnSpc>
                <a:spcPct val="150000"/>
              </a:lnSpc>
            </a:pPr>
            <a:r>
              <a:rPr lang="zh-CN" altLang="en-US" b="1" dirty="0" smtClean="0">
                <a:solidFill>
                  <a:srgbClr val="5B9BD5"/>
                </a:solidFill>
                <a:sym typeface="Calibri" panose="020F0502020204030204" pitchFamily="34" charset="0"/>
              </a:rPr>
              <a:t>     Thermometer </a:t>
            </a:r>
            <a:r>
              <a:rPr lang="zh-CN" altLang="en-US" b="1" dirty="0">
                <a:solidFill>
                  <a:srgbClr val="5B9BD5"/>
                </a:solidFill>
                <a:sym typeface="Calibri" panose="020F0502020204030204" pitchFamily="34" charset="0"/>
              </a:rPr>
              <a:t>secondary </a:t>
            </a:r>
            <a:r>
              <a:rPr lang="zh-CN" altLang="en-US" b="1" dirty="0" smtClean="0">
                <a:solidFill>
                  <a:srgbClr val="5B9BD5"/>
                </a:solidFill>
                <a:sym typeface="Calibri" panose="020F0502020204030204" pitchFamily="34" charset="0"/>
              </a:rPr>
              <a:t>check</a:t>
            </a:r>
            <a:endParaRPr lang="en-US" altLang="zh-CN" b="1" dirty="0" smtClean="0">
              <a:solidFill>
                <a:srgbClr val="5B9BD5"/>
              </a:solidFill>
              <a:sym typeface="Calibri" panose="020F0502020204030204" pitchFamily="34" charset="0"/>
            </a:endParaRPr>
          </a:p>
          <a:p>
            <a:pPr>
              <a:lnSpc>
                <a:spcPct val="150000"/>
              </a:lnSpc>
            </a:pPr>
            <a:r>
              <a:rPr lang="zh-CN" altLang="en-US" sz="1400" dirty="0">
                <a:solidFill>
                  <a:prstClr val="black"/>
                </a:solidFill>
                <a:sym typeface="Calibri" panose="020F0502020204030204" pitchFamily="34" charset="0"/>
              </a:rPr>
              <a:t>For the person who is doubt fever symptoms, using </a:t>
            </a:r>
            <a:r>
              <a:rPr lang="zh-CN" altLang="en-US" sz="1400" dirty="0" smtClean="0">
                <a:solidFill>
                  <a:prstClr val="black"/>
                </a:solidFill>
                <a:sym typeface="Calibri" panose="020F0502020204030204" pitchFamily="34" charset="0"/>
              </a:rPr>
              <a:t>thermometer </a:t>
            </a:r>
            <a:r>
              <a:rPr lang="zh-CN" altLang="en-US" sz="1400" dirty="0">
                <a:solidFill>
                  <a:prstClr val="black"/>
                </a:solidFill>
                <a:sym typeface="Calibri" panose="020F0502020204030204" pitchFamily="34" charset="0"/>
              </a:rPr>
              <a:t>to do secondary check is necessary.</a:t>
            </a:r>
            <a:endParaRPr lang="zh-CN" altLang="en-US" sz="1400" dirty="0" smtClean="0">
              <a:solidFill>
                <a:prstClr val="black"/>
              </a:solidFill>
              <a:sym typeface="Calibri" panose="020F0502020204030204" pitchFamily="34" charset="0"/>
            </a:endParaRPr>
          </a:p>
        </p:txBody>
      </p:sp>
      <p:grpSp>
        <p:nvGrpSpPr>
          <p:cNvPr id="46" name="组合 45"/>
          <p:cNvGrpSpPr/>
          <p:nvPr/>
        </p:nvGrpSpPr>
        <p:grpSpPr>
          <a:xfrm>
            <a:off x="152400" y="1285857"/>
            <a:ext cx="5803900" cy="5407637"/>
            <a:chOff x="152400" y="1285857"/>
            <a:chExt cx="5803900" cy="5407637"/>
          </a:xfrm>
        </p:grpSpPr>
        <p:sp>
          <p:nvSpPr>
            <p:cNvPr id="10" name="矩形 9"/>
            <p:cNvSpPr/>
            <p:nvPr/>
          </p:nvSpPr>
          <p:spPr>
            <a:xfrm>
              <a:off x="152400" y="1285857"/>
              <a:ext cx="5803900" cy="5407637"/>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sym typeface="Calibri" panose="020F0502020204030204" pitchFamily="34" charset="0"/>
              </a:endParaRPr>
            </a:p>
          </p:txBody>
        </p:sp>
        <p:grpSp>
          <p:nvGrpSpPr>
            <p:cNvPr id="12" name="组合 11"/>
            <p:cNvGrpSpPr/>
            <p:nvPr/>
          </p:nvGrpSpPr>
          <p:grpSpPr>
            <a:xfrm>
              <a:off x="291477" y="1809185"/>
              <a:ext cx="5525747" cy="4858987"/>
              <a:chOff x="1189918" y="1146046"/>
              <a:chExt cx="5525747" cy="4858987"/>
            </a:xfrm>
          </p:grpSpPr>
          <p:sp>
            <p:nvSpPr>
              <p:cNvPr id="13" name="矩形 12"/>
              <p:cNvSpPr/>
              <p:nvPr/>
            </p:nvSpPr>
            <p:spPr>
              <a:xfrm>
                <a:off x="1189918" y="3517900"/>
                <a:ext cx="914401" cy="8509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14" name="矩形 13"/>
              <p:cNvSpPr/>
              <p:nvPr/>
            </p:nvSpPr>
            <p:spPr>
              <a:xfrm>
                <a:off x="5801264" y="2635250"/>
                <a:ext cx="914401" cy="8509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grpSp>
            <p:nvGrpSpPr>
              <p:cNvPr id="15" name="组合 14"/>
              <p:cNvGrpSpPr/>
              <p:nvPr/>
            </p:nvGrpSpPr>
            <p:grpSpPr>
              <a:xfrm>
                <a:off x="2447935" y="2808877"/>
                <a:ext cx="3023732" cy="1418046"/>
                <a:chOff x="2501900" y="2753904"/>
                <a:chExt cx="3023732" cy="1418046"/>
              </a:xfrm>
            </p:grpSpPr>
            <p:sp>
              <p:nvSpPr>
                <p:cNvPr id="31" name="椭圆 30"/>
                <p:cNvSpPr/>
                <p:nvPr/>
              </p:nvSpPr>
              <p:spPr>
                <a:xfrm>
                  <a:off x="2501900" y="359410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2" name="椭圆 31"/>
                <p:cNvSpPr/>
                <p:nvPr/>
              </p:nvSpPr>
              <p:spPr>
                <a:xfrm>
                  <a:off x="2501900" y="407035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3" name="椭圆 32"/>
                <p:cNvSpPr/>
                <p:nvPr/>
              </p:nvSpPr>
              <p:spPr>
                <a:xfrm>
                  <a:off x="4499096" y="407035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4" name="椭圆 33"/>
                <p:cNvSpPr/>
                <p:nvPr/>
              </p:nvSpPr>
              <p:spPr>
                <a:xfrm>
                  <a:off x="3837372" y="2753904"/>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5" name="椭圆 34"/>
                <p:cNvSpPr/>
                <p:nvPr/>
              </p:nvSpPr>
              <p:spPr>
                <a:xfrm>
                  <a:off x="3837372" y="359410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6" name="椭圆 35"/>
                <p:cNvSpPr/>
                <p:nvPr/>
              </p:nvSpPr>
              <p:spPr>
                <a:xfrm>
                  <a:off x="4499096" y="332740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7" name="椭圆 36"/>
                <p:cNvSpPr/>
                <p:nvPr/>
              </p:nvSpPr>
              <p:spPr>
                <a:xfrm>
                  <a:off x="5419183" y="2753904"/>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8" name="椭圆 37"/>
                <p:cNvSpPr/>
                <p:nvPr/>
              </p:nvSpPr>
              <p:spPr>
                <a:xfrm>
                  <a:off x="5424032" y="3327400"/>
                  <a:ext cx="101600" cy="1016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grpSp>
              <p:nvGrpSpPr>
                <p:cNvPr id="39" name="组合 38"/>
                <p:cNvGrpSpPr/>
                <p:nvPr/>
              </p:nvGrpSpPr>
              <p:grpSpPr>
                <a:xfrm>
                  <a:off x="2603500" y="2804704"/>
                  <a:ext cx="2820532" cy="1316446"/>
                  <a:chOff x="2603500" y="2804704"/>
                  <a:chExt cx="2820532" cy="1316446"/>
                </a:xfrm>
              </p:grpSpPr>
              <p:cxnSp>
                <p:nvCxnSpPr>
                  <p:cNvPr id="40" name="直接连接符 39"/>
                  <p:cNvCxnSpPr>
                    <a:stCxn id="32" idx="6"/>
                    <a:endCxn id="33" idx="2"/>
                  </p:cNvCxnSpPr>
                  <p:nvPr/>
                </p:nvCxnSpPr>
                <p:spPr>
                  <a:xfrm>
                    <a:off x="2603500" y="4121150"/>
                    <a:ext cx="189559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1" idx="6"/>
                    <a:endCxn id="35" idx="2"/>
                  </p:cNvCxnSpPr>
                  <p:nvPr/>
                </p:nvCxnSpPr>
                <p:spPr>
                  <a:xfrm>
                    <a:off x="2603500" y="3644900"/>
                    <a:ext cx="1233872"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5" idx="0"/>
                    <a:endCxn id="34" idx="4"/>
                  </p:cNvCxnSpPr>
                  <p:nvPr/>
                </p:nvCxnSpPr>
                <p:spPr>
                  <a:xfrm flipV="1">
                    <a:off x="3888172" y="2855504"/>
                    <a:ext cx="0" cy="738596"/>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3" idx="0"/>
                    <a:endCxn id="36" idx="4"/>
                  </p:cNvCxnSpPr>
                  <p:nvPr/>
                </p:nvCxnSpPr>
                <p:spPr>
                  <a:xfrm flipV="1">
                    <a:off x="4549896" y="3429000"/>
                    <a:ext cx="0" cy="64135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7" idx="2"/>
                    <a:endCxn id="34" idx="6"/>
                  </p:cNvCxnSpPr>
                  <p:nvPr/>
                </p:nvCxnSpPr>
                <p:spPr>
                  <a:xfrm flipH="1">
                    <a:off x="3938972" y="2804704"/>
                    <a:ext cx="1480211"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8" idx="2"/>
                    <a:endCxn id="36" idx="6"/>
                  </p:cNvCxnSpPr>
                  <p:nvPr/>
                </p:nvCxnSpPr>
                <p:spPr>
                  <a:xfrm flipH="1">
                    <a:off x="4600696" y="3378200"/>
                    <a:ext cx="82333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6" name="location-pointer_1130"/>
              <p:cNvSpPr>
                <a:spLocks noChangeAspect="1"/>
              </p:cNvSpPr>
              <p:nvPr/>
            </p:nvSpPr>
            <p:spPr bwMode="auto">
              <a:xfrm>
                <a:off x="3975721" y="2898711"/>
                <a:ext cx="304612" cy="609685"/>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88862 h 440259"/>
                  <a:gd name="T11" fmla="*/ 88862 h 440259"/>
                  <a:gd name="T12" fmla="*/ 278945 h 440259"/>
                  <a:gd name="T13" fmla="*/ 278945 h 440259"/>
                  <a:gd name="T14" fmla="*/ 278945 h 440259"/>
                  <a:gd name="T15" fmla="*/ 278945 h 440259"/>
                  <a:gd name="T16" fmla="*/ 278945 h 440259"/>
                  <a:gd name="T17" fmla="*/ 278945 h 440259"/>
                  <a:gd name="T18" fmla="*/ 278945 h 440259"/>
                  <a:gd name="T1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427">
                    <a:moveTo>
                      <a:pt x="106" y="0"/>
                    </a:moveTo>
                    <a:cubicBezTo>
                      <a:pt x="47" y="0"/>
                      <a:pt x="0" y="48"/>
                      <a:pt x="0" y="107"/>
                    </a:cubicBezTo>
                    <a:cubicBezTo>
                      <a:pt x="0" y="166"/>
                      <a:pt x="106" y="427"/>
                      <a:pt x="106" y="427"/>
                    </a:cubicBezTo>
                    <a:cubicBezTo>
                      <a:pt x="106" y="427"/>
                      <a:pt x="213" y="166"/>
                      <a:pt x="213" y="107"/>
                    </a:cubicBezTo>
                    <a:cubicBezTo>
                      <a:pt x="213" y="48"/>
                      <a:pt x="165" y="0"/>
                      <a:pt x="106" y="0"/>
                    </a:cubicBezTo>
                    <a:close/>
                    <a:moveTo>
                      <a:pt x="106" y="160"/>
                    </a:moveTo>
                    <a:cubicBezTo>
                      <a:pt x="77" y="160"/>
                      <a:pt x="53" y="136"/>
                      <a:pt x="53" y="107"/>
                    </a:cubicBezTo>
                    <a:cubicBezTo>
                      <a:pt x="53" y="77"/>
                      <a:pt x="77" y="53"/>
                      <a:pt x="106" y="53"/>
                    </a:cubicBezTo>
                    <a:cubicBezTo>
                      <a:pt x="136" y="53"/>
                      <a:pt x="160" y="77"/>
                      <a:pt x="160" y="107"/>
                    </a:cubicBezTo>
                    <a:cubicBezTo>
                      <a:pt x="160" y="136"/>
                      <a:pt x="136" y="160"/>
                      <a:pt x="106" y="160"/>
                    </a:cubicBezTo>
                    <a:close/>
                  </a:path>
                </a:pathLst>
              </a:custGeom>
              <a:solidFill>
                <a:schemeClr val="tx1">
                  <a:lumMod val="75000"/>
                  <a:lumOff val="25000"/>
                </a:schemeClr>
              </a:solidFill>
              <a:ln>
                <a:noFill/>
              </a:ln>
            </p:spPr>
            <p:txBody>
              <a:bodyPr/>
              <a:lstStyle/>
              <a:p>
                <a:endParaRPr lang="zh-CN" altLang="en-US">
                  <a:solidFill>
                    <a:prstClr val="black"/>
                  </a:solidFill>
                  <a:sym typeface="Calibri" panose="020F0502020204030204" pitchFamily="34" charset="0"/>
                </a:endParaRPr>
              </a:p>
            </p:txBody>
          </p:sp>
          <p:sp>
            <p:nvSpPr>
              <p:cNvPr id="17" name="矩形标注 16"/>
              <p:cNvSpPr/>
              <p:nvPr/>
            </p:nvSpPr>
            <p:spPr>
              <a:xfrm>
                <a:off x="4089491" y="2373374"/>
                <a:ext cx="1003210" cy="387350"/>
              </a:xfrm>
              <a:prstGeom prst="wedgeRectCallout">
                <a:avLst>
                  <a:gd name="adj1" fmla="val -42345"/>
                  <a:gd name="adj2" fmla="val 10793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18" name="右箭头 17"/>
              <p:cNvSpPr/>
              <p:nvPr/>
            </p:nvSpPr>
            <p:spPr>
              <a:xfrm>
                <a:off x="2933105" y="3798939"/>
                <a:ext cx="413387" cy="328918"/>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19" name="traffic-cone_139795"/>
              <p:cNvSpPr>
                <a:spLocks noChangeAspect="1"/>
              </p:cNvSpPr>
              <p:nvPr/>
            </p:nvSpPr>
            <p:spPr bwMode="auto">
              <a:xfrm>
                <a:off x="3269440" y="4900820"/>
                <a:ext cx="579486" cy="609685"/>
              </a:xfrm>
              <a:custGeom>
                <a:avLst/>
                <a:gdLst>
                  <a:gd name="connsiteX0" fmla="*/ 535577 w 550072"/>
                  <a:gd name="connsiteY0" fmla="*/ 376972 h 578738"/>
                  <a:gd name="connsiteX1" fmla="*/ 550009 w 550072"/>
                  <a:gd name="connsiteY1" fmla="*/ 402762 h 578738"/>
                  <a:gd name="connsiteX2" fmla="*/ 534817 w 550072"/>
                  <a:gd name="connsiteY2" fmla="*/ 433861 h 578738"/>
                  <a:gd name="connsiteX3" fmla="*/ 299351 w 550072"/>
                  <a:gd name="connsiteY3" fmla="*/ 573428 h 578738"/>
                  <a:gd name="connsiteX4" fmla="*/ 279603 w 550072"/>
                  <a:gd name="connsiteY4" fmla="*/ 578738 h 578738"/>
                  <a:gd name="connsiteX5" fmla="*/ 259094 w 550072"/>
                  <a:gd name="connsiteY5" fmla="*/ 572670 h 578738"/>
                  <a:gd name="connsiteX6" fmla="*/ 13754 w 550072"/>
                  <a:gd name="connsiteY6" fmla="*/ 433102 h 578738"/>
                  <a:gd name="connsiteX7" fmla="*/ 81 w 550072"/>
                  <a:gd name="connsiteY7" fmla="*/ 402762 h 578738"/>
                  <a:gd name="connsiteX8" fmla="*/ 12234 w 550072"/>
                  <a:gd name="connsiteY8" fmla="*/ 378489 h 578738"/>
                  <a:gd name="connsiteX9" fmla="*/ 283400 w 550072"/>
                  <a:gd name="connsiteY9" fmla="*/ 535502 h 578738"/>
                  <a:gd name="connsiteX10" fmla="*/ 117836 w 550072"/>
                  <a:gd name="connsiteY10" fmla="*/ 332257 h 578738"/>
                  <a:gd name="connsiteX11" fmla="*/ 117077 w 550072"/>
                  <a:gd name="connsiteY11" fmla="*/ 336807 h 578738"/>
                  <a:gd name="connsiteX12" fmla="*/ 134546 w 550072"/>
                  <a:gd name="connsiteY12" fmla="*/ 408097 h 578738"/>
                  <a:gd name="connsiteX13" fmla="*/ 273536 w 550072"/>
                  <a:gd name="connsiteY13" fmla="*/ 452842 h 578738"/>
                  <a:gd name="connsiteX14" fmla="*/ 411768 w 550072"/>
                  <a:gd name="connsiteY14" fmla="*/ 408097 h 578738"/>
                  <a:gd name="connsiteX15" fmla="*/ 430755 w 550072"/>
                  <a:gd name="connsiteY15" fmla="*/ 342116 h 578738"/>
                  <a:gd name="connsiteX16" fmla="*/ 512023 w 550072"/>
                  <a:gd name="connsiteY16" fmla="*/ 367902 h 578738"/>
                  <a:gd name="connsiteX17" fmla="*/ 283410 w 550072"/>
                  <a:gd name="connsiteY17" fmla="*/ 511239 h 578738"/>
                  <a:gd name="connsiteX18" fmla="*/ 34290 w 550072"/>
                  <a:gd name="connsiteY18" fmla="*/ 367902 h 578738"/>
                  <a:gd name="connsiteX19" fmla="*/ 152790 w 550072"/>
                  <a:gd name="connsiteY19" fmla="*/ 283643 h 578738"/>
                  <a:gd name="connsiteX20" fmla="*/ 155829 w 550072"/>
                  <a:gd name="connsiteY20" fmla="*/ 286679 h 578738"/>
                  <a:gd name="connsiteX21" fmla="*/ 276622 w 550072"/>
                  <a:gd name="connsiteY21" fmla="*/ 331461 h 578738"/>
                  <a:gd name="connsiteX22" fmla="*/ 390578 w 550072"/>
                  <a:gd name="connsiteY22" fmla="*/ 289715 h 578738"/>
                  <a:gd name="connsiteX23" fmla="*/ 394376 w 550072"/>
                  <a:gd name="connsiteY23" fmla="*/ 285161 h 578738"/>
                  <a:gd name="connsiteX24" fmla="*/ 410330 w 550072"/>
                  <a:gd name="connsiteY24" fmla="*/ 342846 h 578738"/>
                  <a:gd name="connsiteX25" fmla="*/ 397415 w 550072"/>
                  <a:gd name="connsiteY25" fmla="*/ 394458 h 578738"/>
                  <a:gd name="connsiteX26" fmla="*/ 273583 w 550072"/>
                  <a:gd name="connsiteY26" fmla="*/ 432409 h 578738"/>
                  <a:gd name="connsiteX27" fmla="*/ 148991 w 550072"/>
                  <a:gd name="connsiteY27" fmla="*/ 394458 h 578738"/>
                  <a:gd name="connsiteX28" fmla="*/ 136076 w 550072"/>
                  <a:gd name="connsiteY28" fmla="*/ 342846 h 578738"/>
                  <a:gd name="connsiteX29" fmla="*/ 177914 w 550072"/>
                  <a:gd name="connsiteY29" fmla="*/ 192628 h 578738"/>
                  <a:gd name="connsiteX30" fmla="*/ 182470 w 550072"/>
                  <a:gd name="connsiteY30" fmla="*/ 197178 h 578738"/>
                  <a:gd name="connsiteX31" fmla="*/ 184748 w 550072"/>
                  <a:gd name="connsiteY31" fmla="*/ 198695 h 578738"/>
                  <a:gd name="connsiteX32" fmla="*/ 273583 w 550072"/>
                  <a:gd name="connsiteY32" fmla="*/ 219929 h 578738"/>
                  <a:gd name="connsiteX33" fmla="*/ 361660 w 550072"/>
                  <a:gd name="connsiteY33" fmla="*/ 197937 h 578738"/>
                  <a:gd name="connsiteX34" fmla="*/ 369252 w 550072"/>
                  <a:gd name="connsiteY34" fmla="*/ 193386 h 578738"/>
                  <a:gd name="connsiteX35" fmla="*/ 388234 w 550072"/>
                  <a:gd name="connsiteY35" fmla="*/ 263157 h 578738"/>
                  <a:gd name="connsiteX36" fmla="*/ 375327 w 550072"/>
                  <a:gd name="connsiteY36" fmla="*/ 275291 h 578738"/>
                  <a:gd name="connsiteX37" fmla="*/ 276620 w 550072"/>
                  <a:gd name="connsiteY37" fmla="*/ 310934 h 578738"/>
                  <a:gd name="connsiteX38" fmla="*/ 171081 w 550072"/>
                  <a:gd name="connsiteY38" fmla="*/ 273774 h 578738"/>
                  <a:gd name="connsiteX39" fmla="*/ 158932 w 550072"/>
                  <a:gd name="connsiteY39" fmla="*/ 260881 h 578738"/>
                  <a:gd name="connsiteX40" fmla="*/ 202908 w 550072"/>
                  <a:gd name="connsiteY40" fmla="*/ 100883 h 578738"/>
                  <a:gd name="connsiteX41" fmla="*/ 218107 w 550072"/>
                  <a:gd name="connsiteY41" fmla="*/ 107707 h 578738"/>
                  <a:gd name="connsiteX42" fmla="*/ 224947 w 550072"/>
                  <a:gd name="connsiteY42" fmla="*/ 109982 h 578738"/>
                  <a:gd name="connsiteX43" fmla="*/ 273583 w 550072"/>
                  <a:gd name="connsiteY43" fmla="*/ 119080 h 578738"/>
                  <a:gd name="connsiteX44" fmla="*/ 319180 w 550072"/>
                  <a:gd name="connsiteY44" fmla="*/ 110740 h 578738"/>
                  <a:gd name="connsiteX45" fmla="*/ 343499 w 550072"/>
                  <a:gd name="connsiteY45" fmla="*/ 101641 h 578738"/>
                  <a:gd name="connsiteX46" fmla="*/ 363257 w 550072"/>
                  <a:gd name="connsiteY46" fmla="*/ 172913 h 578738"/>
                  <a:gd name="connsiteX47" fmla="*/ 352618 w 550072"/>
                  <a:gd name="connsiteY47" fmla="*/ 179737 h 578738"/>
                  <a:gd name="connsiteX48" fmla="*/ 273583 w 550072"/>
                  <a:gd name="connsiteY48" fmla="*/ 199451 h 578738"/>
                  <a:gd name="connsiteX49" fmla="*/ 194549 w 550072"/>
                  <a:gd name="connsiteY49" fmla="*/ 181254 h 578738"/>
                  <a:gd name="connsiteX50" fmla="*/ 183909 w 550072"/>
                  <a:gd name="connsiteY50" fmla="*/ 171397 h 578738"/>
                  <a:gd name="connsiteX51" fmla="*/ 272838 w 550072"/>
                  <a:gd name="connsiteY51" fmla="*/ 0 h 578738"/>
                  <a:gd name="connsiteX52" fmla="*/ 317651 w 550072"/>
                  <a:gd name="connsiteY52" fmla="*/ 26538 h 578738"/>
                  <a:gd name="connsiteX53" fmla="*/ 333601 w 550072"/>
                  <a:gd name="connsiteY53" fmla="*/ 65207 h 578738"/>
                  <a:gd name="connsiteX54" fmla="*/ 338158 w 550072"/>
                  <a:gd name="connsiteY54" fmla="*/ 82645 h 578738"/>
                  <a:gd name="connsiteX55" fmla="*/ 320689 w 550072"/>
                  <a:gd name="connsiteY55" fmla="*/ 88711 h 578738"/>
                  <a:gd name="connsiteX56" fmla="*/ 313093 w 550072"/>
                  <a:gd name="connsiteY56" fmla="*/ 90986 h 578738"/>
                  <a:gd name="connsiteX57" fmla="*/ 273598 w 550072"/>
                  <a:gd name="connsiteY57" fmla="*/ 98568 h 578738"/>
                  <a:gd name="connsiteX58" fmla="*/ 231063 w 550072"/>
                  <a:gd name="connsiteY58" fmla="*/ 90986 h 578738"/>
                  <a:gd name="connsiteX59" fmla="*/ 226506 w 550072"/>
                  <a:gd name="connsiteY59" fmla="*/ 89469 h 578738"/>
                  <a:gd name="connsiteX60" fmla="*/ 208277 w 550072"/>
                  <a:gd name="connsiteY60" fmla="*/ 81129 h 578738"/>
                  <a:gd name="connsiteX61" fmla="*/ 212834 w 550072"/>
                  <a:gd name="connsiteY61" fmla="*/ 65207 h 578738"/>
                  <a:gd name="connsiteX62" fmla="*/ 228025 w 550072"/>
                  <a:gd name="connsiteY62" fmla="*/ 27296 h 578738"/>
                  <a:gd name="connsiteX63" fmla="*/ 272838 w 550072"/>
                  <a:gd name="connsiteY63" fmla="*/ 0 h 57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50072" h="578738">
                    <a:moveTo>
                      <a:pt x="535577" y="376972"/>
                    </a:moveTo>
                    <a:cubicBezTo>
                      <a:pt x="543932" y="383040"/>
                      <a:pt x="549249" y="392142"/>
                      <a:pt x="550009" y="402762"/>
                    </a:cubicBezTo>
                    <a:cubicBezTo>
                      <a:pt x="550768" y="414898"/>
                      <a:pt x="544692" y="427034"/>
                      <a:pt x="534817" y="433861"/>
                    </a:cubicBezTo>
                    <a:lnTo>
                      <a:pt x="299351" y="573428"/>
                    </a:lnTo>
                    <a:cubicBezTo>
                      <a:pt x="294034" y="577221"/>
                      <a:pt x="287198" y="578738"/>
                      <a:pt x="279603" y="578738"/>
                    </a:cubicBezTo>
                    <a:cubicBezTo>
                      <a:pt x="272007" y="578738"/>
                      <a:pt x="265171" y="576462"/>
                      <a:pt x="259094" y="572670"/>
                    </a:cubicBezTo>
                    <a:lnTo>
                      <a:pt x="13754" y="433102"/>
                    </a:lnTo>
                    <a:cubicBezTo>
                      <a:pt x="3879" y="425517"/>
                      <a:pt x="-678" y="414139"/>
                      <a:pt x="81" y="402762"/>
                    </a:cubicBezTo>
                    <a:cubicBezTo>
                      <a:pt x="81" y="392901"/>
                      <a:pt x="5398" y="384557"/>
                      <a:pt x="12234" y="378489"/>
                    </a:cubicBezTo>
                    <a:lnTo>
                      <a:pt x="283400" y="535502"/>
                    </a:lnTo>
                    <a:close/>
                    <a:moveTo>
                      <a:pt x="117836" y="332257"/>
                    </a:moveTo>
                    <a:lnTo>
                      <a:pt x="117077" y="336807"/>
                    </a:lnTo>
                    <a:cubicBezTo>
                      <a:pt x="109481" y="362593"/>
                      <a:pt x="116317" y="389895"/>
                      <a:pt x="134546" y="408097"/>
                    </a:cubicBezTo>
                    <a:cubicBezTo>
                      <a:pt x="154293" y="428574"/>
                      <a:pt x="193788" y="452842"/>
                      <a:pt x="273536" y="452842"/>
                    </a:cubicBezTo>
                    <a:cubicBezTo>
                      <a:pt x="352526" y="452842"/>
                      <a:pt x="392020" y="428574"/>
                      <a:pt x="411768" y="408097"/>
                    </a:cubicBezTo>
                    <a:cubicBezTo>
                      <a:pt x="428477" y="391412"/>
                      <a:pt x="435313" y="365627"/>
                      <a:pt x="430755" y="342116"/>
                    </a:cubicBezTo>
                    <a:lnTo>
                      <a:pt x="512023" y="367902"/>
                    </a:lnTo>
                    <a:lnTo>
                      <a:pt x="283410" y="511239"/>
                    </a:lnTo>
                    <a:lnTo>
                      <a:pt x="34290" y="367902"/>
                    </a:lnTo>
                    <a:close/>
                    <a:moveTo>
                      <a:pt x="152790" y="283643"/>
                    </a:moveTo>
                    <a:lnTo>
                      <a:pt x="155829" y="286679"/>
                    </a:lnTo>
                    <a:cubicBezTo>
                      <a:pt x="176341" y="314003"/>
                      <a:pt x="224202" y="331461"/>
                      <a:pt x="276622" y="331461"/>
                    </a:cubicBezTo>
                    <a:cubicBezTo>
                      <a:pt x="330561" y="331461"/>
                      <a:pt x="370826" y="309449"/>
                      <a:pt x="390578" y="289715"/>
                    </a:cubicBezTo>
                    <a:lnTo>
                      <a:pt x="394376" y="285161"/>
                    </a:lnTo>
                    <a:lnTo>
                      <a:pt x="410330" y="342846"/>
                    </a:lnTo>
                    <a:cubicBezTo>
                      <a:pt x="415648" y="361062"/>
                      <a:pt x="410330" y="380796"/>
                      <a:pt x="397415" y="394458"/>
                    </a:cubicBezTo>
                    <a:cubicBezTo>
                      <a:pt x="380702" y="411916"/>
                      <a:pt x="345755" y="432409"/>
                      <a:pt x="273583" y="432409"/>
                    </a:cubicBezTo>
                    <a:cubicBezTo>
                      <a:pt x="201411" y="432409"/>
                      <a:pt x="165705" y="411916"/>
                      <a:pt x="148991" y="394458"/>
                    </a:cubicBezTo>
                    <a:cubicBezTo>
                      <a:pt x="136076" y="380796"/>
                      <a:pt x="131518" y="361062"/>
                      <a:pt x="136076" y="342846"/>
                    </a:cubicBezTo>
                    <a:close/>
                    <a:moveTo>
                      <a:pt x="177914" y="192628"/>
                    </a:moveTo>
                    <a:lnTo>
                      <a:pt x="182470" y="197178"/>
                    </a:lnTo>
                    <a:lnTo>
                      <a:pt x="184748" y="198695"/>
                    </a:lnTo>
                    <a:cubicBezTo>
                      <a:pt x="210563" y="212346"/>
                      <a:pt x="242453" y="219929"/>
                      <a:pt x="273583" y="219929"/>
                    </a:cubicBezTo>
                    <a:cubicBezTo>
                      <a:pt x="310788" y="219929"/>
                      <a:pt x="347233" y="204762"/>
                      <a:pt x="361660" y="197937"/>
                    </a:cubicBezTo>
                    <a:lnTo>
                      <a:pt x="369252" y="193386"/>
                    </a:lnTo>
                    <a:lnTo>
                      <a:pt x="388234" y="263157"/>
                    </a:lnTo>
                    <a:lnTo>
                      <a:pt x="375327" y="275291"/>
                    </a:lnTo>
                    <a:cubicBezTo>
                      <a:pt x="360141" y="291975"/>
                      <a:pt x="324455" y="310934"/>
                      <a:pt x="276620" y="310934"/>
                    </a:cubicBezTo>
                    <a:cubicBezTo>
                      <a:pt x="231064" y="310934"/>
                      <a:pt x="188544" y="296525"/>
                      <a:pt x="171081" y="273774"/>
                    </a:cubicBezTo>
                    <a:lnTo>
                      <a:pt x="158932" y="260881"/>
                    </a:lnTo>
                    <a:close/>
                    <a:moveTo>
                      <a:pt x="202908" y="100883"/>
                    </a:moveTo>
                    <a:lnTo>
                      <a:pt x="218107" y="107707"/>
                    </a:lnTo>
                    <a:lnTo>
                      <a:pt x="224947" y="109982"/>
                    </a:lnTo>
                    <a:cubicBezTo>
                      <a:pt x="240145" y="115289"/>
                      <a:pt x="250025" y="119080"/>
                      <a:pt x="273583" y="119080"/>
                    </a:cubicBezTo>
                    <a:cubicBezTo>
                      <a:pt x="293342" y="119080"/>
                      <a:pt x="305501" y="115289"/>
                      <a:pt x="319180" y="110740"/>
                    </a:cubicBezTo>
                    <a:lnTo>
                      <a:pt x="343499" y="101641"/>
                    </a:lnTo>
                    <a:lnTo>
                      <a:pt x="363257" y="172913"/>
                    </a:lnTo>
                    <a:lnTo>
                      <a:pt x="352618" y="179737"/>
                    </a:lnTo>
                    <a:cubicBezTo>
                      <a:pt x="338939" y="185803"/>
                      <a:pt x="306261" y="199451"/>
                      <a:pt x="273583" y="199451"/>
                    </a:cubicBezTo>
                    <a:cubicBezTo>
                      <a:pt x="245465" y="199451"/>
                      <a:pt x="218107" y="193385"/>
                      <a:pt x="194549" y="181254"/>
                    </a:cubicBezTo>
                    <a:lnTo>
                      <a:pt x="183909" y="171397"/>
                    </a:lnTo>
                    <a:close/>
                    <a:moveTo>
                      <a:pt x="272838" y="0"/>
                    </a:moveTo>
                    <a:cubicBezTo>
                      <a:pt x="291826" y="0"/>
                      <a:pt x="309296" y="9857"/>
                      <a:pt x="317651" y="26538"/>
                    </a:cubicBezTo>
                    <a:cubicBezTo>
                      <a:pt x="323727" y="37153"/>
                      <a:pt x="329044" y="50042"/>
                      <a:pt x="333601" y="65207"/>
                    </a:cubicBezTo>
                    <a:lnTo>
                      <a:pt x="338158" y="82645"/>
                    </a:lnTo>
                    <a:lnTo>
                      <a:pt x="320689" y="88711"/>
                    </a:lnTo>
                    <a:lnTo>
                      <a:pt x="313093" y="90986"/>
                    </a:lnTo>
                    <a:cubicBezTo>
                      <a:pt x="300181" y="95535"/>
                      <a:pt x="290307" y="98568"/>
                      <a:pt x="273598" y="98568"/>
                    </a:cubicBezTo>
                    <a:cubicBezTo>
                      <a:pt x="253850" y="98568"/>
                      <a:pt x="246254" y="96293"/>
                      <a:pt x="231063" y="90986"/>
                    </a:cubicBezTo>
                    <a:lnTo>
                      <a:pt x="226506" y="89469"/>
                    </a:lnTo>
                    <a:lnTo>
                      <a:pt x="208277" y="81129"/>
                    </a:lnTo>
                    <a:lnTo>
                      <a:pt x="212834" y="65207"/>
                    </a:lnTo>
                    <a:cubicBezTo>
                      <a:pt x="217392" y="50800"/>
                      <a:pt x="221949" y="37911"/>
                      <a:pt x="228025" y="27296"/>
                    </a:cubicBezTo>
                    <a:cubicBezTo>
                      <a:pt x="236380" y="10615"/>
                      <a:pt x="253850" y="0"/>
                      <a:pt x="272838" y="0"/>
                    </a:cubicBezTo>
                    <a:close/>
                  </a:path>
                </a:pathLst>
              </a:custGeom>
              <a:solidFill>
                <a:schemeClr val="tx1">
                  <a:lumMod val="75000"/>
                  <a:lumOff val="25000"/>
                </a:schemeClr>
              </a:solidFill>
              <a:ln>
                <a:noFill/>
              </a:ln>
            </p:spPr>
            <p:txBody>
              <a:bodyPr/>
              <a:lstStyle/>
              <a:p>
                <a:endParaRPr lang="zh-CN" altLang="en-US">
                  <a:solidFill>
                    <a:prstClr val="black"/>
                  </a:solidFill>
                  <a:sym typeface="Calibri" panose="020F0502020204030204" pitchFamily="34" charset="0"/>
                </a:endParaRPr>
              </a:p>
            </p:txBody>
          </p:sp>
          <p:sp>
            <p:nvSpPr>
              <p:cNvPr id="20" name="sign_149439"/>
              <p:cNvSpPr>
                <a:spLocks noChangeAspect="1"/>
              </p:cNvSpPr>
              <p:nvPr/>
            </p:nvSpPr>
            <p:spPr bwMode="auto">
              <a:xfrm>
                <a:off x="2261036" y="4900820"/>
                <a:ext cx="576997" cy="609685"/>
              </a:xfrm>
              <a:custGeom>
                <a:avLst/>
                <a:gdLst>
                  <a:gd name="T0" fmla="*/ 630 w 756"/>
                  <a:gd name="T1" fmla="*/ 280 h 800"/>
                  <a:gd name="T2" fmla="*/ 750 w 756"/>
                  <a:gd name="T3" fmla="*/ 172 h 800"/>
                  <a:gd name="T4" fmla="*/ 756 w 756"/>
                  <a:gd name="T5" fmla="*/ 160 h 800"/>
                  <a:gd name="T6" fmla="*/ 750 w 756"/>
                  <a:gd name="T7" fmla="*/ 148 h 800"/>
                  <a:gd name="T8" fmla="*/ 630 w 756"/>
                  <a:gd name="T9" fmla="*/ 40 h 800"/>
                  <a:gd name="T10" fmla="*/ 374 w 756"/>
                  <a:gd name="T11" fmla="*/ 40 h 800"/>
                  <a:gd name="T12" fmla="*/ 374 w 756"/>
                  <a:gd name="T13" fmla="*/ 13 h 800"/>
                  <a:gd name="T14" fmla="*/ 360 w 756"/>
                  <a:gd name="T15" fmla="*/ 0 h 800"/>
                  <a:gd name="T16" fmla="*/ 347 w 756"/>
                  <a:gd name="T17" fmla="*/ 13 h 800"/>
                  <a:gd name="T18" fmla="*/ 347 w 756"/>
                  <a:gd name="T19" fmla="*/ 40 h 800"/>
                  <a:gd name="T20" fmla="*/ 112 w 756"/>
                  <a:gd name="T21" fmla="*/ 40 h 800"/>
                  <a:gd name="T22" fmla="*/ 67 w 756"/>
                  <a:gd name="T23" fmla="*/ 85 h 800"/>
                  <a:gd name="T24" fmla="*/ 67 w 756"/>
                  <a:gd name="T25" fmla="*/ 235 h 800"/>
                  <a:gd name="T26" fmla="*/ 112 w 756"/>
                  <a:gd name="T27" fmla="*/ 280 h 800"/>
                  <a:gd name="T28" fmla="*/ 347 w 756"/>
                  <a:gd name="T29" fmla="*/ 280 h 800"/>
                  <a:gd name="T30" fmla="*/ 347 w 756"/>
                  <a:gd name="T31" fmla="*/ 307 h 800"/>
                  <a:gd name="T32" fmla="*/ 126 w 756"/>
                  <a:gd name="T33" fmla="*/ 307 h 800"/>
                  <a:gd name="T34" fmla="*/ 6 w 756"/>
                  <a:gd name="T35" fmla="*/ 415 h 800"/>
                  <a:gd name="T36" fmla="*/ 0 w 756"/>
                  <a:gd name="T37" fmla="*/ 427 h 800"/>
                  <a:gd name="T38" fmla="*/ 6 w 756"/>
                  <a:gd name="T39" fmla="*/ 439 h 800"/>
                  <a:gd name="T40" fmla="*/ 126 w 756"/>
                  <a:gd name="T41" fmla="*/ 547 h 800"/>
                  <a:gd name="T42" fmla="*/ 347 w 756"/>
                  <a:gd name="T43" fmla="*/ 547 h 800"/>
                  <a:gd name="T44" fmla="*/ 347 w 756"/>
                  <a:gd name="T45" fmla="*/ 787 h 800"/>
                  <a:gd name="T46" fmla="*/ 360 w 756"/>
                  <a:gd name="T47" fmla="*/ 800 h 800"/>
                  <a:gd name="T48" fmla="*/ 374 w 756"/>
                  <a:gd name="T49" fmla="*/ 787 h 800"/>
                  <a:gd name="T50" fmla="*/ 374 w 756"/>
                  <a:gd name="T51" fmla="*/ 547 h 800"/>
                  <a:gd name="T52" fmla="*/ 648 w 756"/>
                  <a:gd name="T53" fmla="*/ 547 h 800"/>
                  <a:gd name="T54" fmla="*/ 694 w 756"/>
                  <a:gd name="T55" fmla="*/ 501 h 800"/>
                  <a:gd name="T56" fmla="*/ 694 w 756"/>
                  <a:gd name="T57" fmla="*/ 352 h 800"/>
                  <a:gd name="T58" fmla="*/ 648 w 756"/>
                  <a:gd name="T59" fmla="*/ 307 h 800"/>
                  <a:gd name="T60" fmla="*/ 374 w 756"/>
                  <a:gd name="T61" fmla="*/ 307 h 800"/>
                  <a:gd name="T62" fmla="*/ 374 w 756"/>
                  <a:gd name="T63" fmla="*/ 280 h 800"/>
                  <a:gd name="T64" fmla="*/ 630 w 756"/>
                  <a:gd name="T65" fmla="*/ 280 h 800"/>
                  <a:gd name="T66" fmla="*/ 667 w 756"/>
                  <a:gd name="T67" fmla="*/ 352 h 800"/>
                  <a:gd name="T68" fmla="*/ 667 w 756"/>
                  <a:gd name="T69" fmla="*/ 501 h 800"/>
                  <a:gd name="T70" fmla="*/ 648 w 756"/>
                  <a:gd name="T71" fmla="*/ 520 h 800"/>
                  <a:gd name="T72" fmla="*/ 136 w 756"/>
                  <a:gd name="T73" fmla="*/ 520 h 800"/>
                  <a:gd name="T74" fmla="*/ 32 w 756"/>
                  <a:gd name="T75" fmla="*/ 427 h 800"/>
                  <a:gd name="T76" fmla="*/ 136 w 756"/>
                  <a:gd name="T77" fmla="*/ 333 h 800"/>
                  <a:gd name="T78" fmla="*/ 648 w 756"/>
                  <a:gd name="T79" fmla="*/ 333 h 800"/>
                  <a:gd name="T80" fmla="*/ 667 w 756"/>
                  <a:gd name="T81" fmla="*/ 352 h 800"/>
                  <a:gd name="T82" fmla="*/ 94 w 756"/>
                  <a:gd name="T83" fmla="*/ 235 h 800"/>
                  <a:gd name="T84" fmla="*/ 94 w 756"/>
                  <a:gd name="T85" fmla="*/ 85 h 800"/>
                  <a:gd name="T86" fmla="*/ 112 w 756"/>
                  <a:gd name="T87" fmla="*/ 67 h 800"/>
                  <a:gd name="T88" fmla="*/ 620 w 756"/>
                  <a:gd name="T89" fmla="*/ 67 h 800"/>
                  <a:gd name="T90" fmla="*/ 724 w 756"/>
                  <a:gd name="T91" fmla="*/ 160 h 800"/>
                  <a:gd name="T92" fmla="*/ 620 w 756"/>
                  <a:gd name="T93" fmla="*/ 253 h 800"/>
                  <a:gd name="T94" fmla="*/ 112 w 756"/>
                  <a:gd name="T95" fmla="*/ 253 h 800"/>
                  <a:gd name="T96" fmla="*/ 94 w 756"/>
                  <a:gd name="T97" fmla="*/ 23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6" h="800">
                    <a:moveTo>
                      <a:pt x="630" y="280"/>
                    </a:moveTo>
                    <a:lnTo>
                      <a:pt x="750" y="172"/>
                    </a:lnTo>
                    <a:cubicBezTo>
                      <a:pt x="754" y="169"/>
                      <a:pt x="756" y="165"/>
                      <a:pt x="756" y="160"/>
                    </a:cubicBezTo>
                    <a:cubicBezTo>
                      <a:pt x="756" y="155"/>
                      <a:pt x="754" y="151"/>
                      <a:pt x="750" y="148"/>
                    </a:cubicBezTo>
                    <a:lnTo>
                      <a:pt x="630" y="40"/>
                    </a:lnTo>
                    <a:lnTo>
                      <a:pt x="374" y="40"/>
                    </a:lnTo>
                    <a:lnTo>
                      <a:pt x="374" y="13"/>
                    </a:lnTo>
                    <a:cubicBezTo>
                      <a:pt x="374" y="6"/>
                      <a:pt x="368" y="0"/>
                      <a:pt x="360" y="0"/>
                    </a:cubicBezTo>
                    <a:cubicBezTo>
                      <a:pt x="353" y="0"/>
                      <a:pt x="347" y="6"/>
                      <a:pt x="347" y="13"/>
                    </a:cubicBezTo>
                    <a:lnTo>
                      <a:pt x="347" y="40"/>
                    </a:lnTo>
                    <a:lnTo>
                      <a:pt x="112" y="40"/>
                    </a:lnTo>
                    <a:cubicBezTo>
                      <a:pt x="87" y="40"/>
                      <a:pt x="67" y="60"/>
                      <a:pt x="67" y="85"/>
                    </a:cubicBezTo>
                    <a:lnTo>
                      <a:pt x="67" y="235"/>
                    </a:lnTo>
                    <a:cubicBezTo>
                      <a:pt x="67" y="260"/>
                      <a:pt x="87" y="280"/>
                      <a:pt x="112" y="280"/>
                    </a:cubicBezTo>
                    <a:lnTo>
                      <a:pt x="347" y="280"/>
                    </a:lnTo>
                    <a:lnTo>
                      <a:pt x="347" y="307"/>
                    </a:lnTo>
                    <a:lnTo>
                      <a:pt x="126" y="307"/>
                    </a:lnTo>
                    <a:lnTo>
                      <a:pt x="6" y="415"/>
                    </a:lnTo>
                    <a:cubicBezTo>
                      <a:pt x="2" y="418"/>
                      <a:pt x="0" y="422"/>
                      <a:pt x="0" y="427"/>
                    </a:cubicBezTo>
                    <a:cubicBezTo>
                      <a:pt x="0" y="431"/>
                      <a:pt x="2" y="436"/>
                      <a:pt x="6" y="439"/>
                    </a:cubicBezTo>
                    <a:lnTo>
                      <a:pt x="126" y="547"/>
                    </a:lnTo>
                    <a:lnTo>
                      <a:pt x="347" y="547"/>
                    </a:lnTo>
                    <a:lnTo>
                      <a:pt x="347" y="787"/>
                    </a:lnTo>
                    <a:cubicBezTo>
                      <a:pt x="347" y="794"/>
                      <a:pt x="353" y="800"/>
                      <a:pt x="360" y="800"/>
                    </a:cubicBezTo>
                    <a:cubicBezTo>
                      <a:pt x="368" y="800"/>
                      <a:pt x="374" y="794"/>
                      <a:pt x="374" y="787"/>
                    </a:cubicBezTo>
                    <a:lnTo>
                      <a:pt x="374" y="547"/>
                    </a:lnTo>
                    <a:lnTo>
                      <a:pt x="648" y="547"/>
                    </a:lnTo>
                    <a:cubicBezTo>
                      <a:pt x="673" y="547"/>
                      <a:pt x="694" y="526"/>
                      <a:pt x="694" y="501"/>
                    </a:cubicBezTo>
                    <a:lnTo>
                      <a:pt x="694" y="352"/>
                    </a:lnTo>
                    <a:cubicBezTo>
                      <a:pt x="694" y="327"/>
                      <a:pt x="673" y="307"/>
                      <a:pt x="648" y="307"/>
                    </a:cubicBezTo>
                    <a:lnTo>
                      <a:pt x="374" y="307"/>
                    </a:lnTo>
                    <a:lnTo>
                      <a:pt x="374" y="280"/>
                    </a:lnTo>
                    <a:lnTo>
                      <a:pt x="630" y="280"/>
                    </a:lnTo>
                    <a:close/>
                    <a:moveTo>
                      <a:pt x="667" y="352"/>
                    </a:moveTo>
                    <a:lnTo>
                      <a:pt x="667" y="501"/>
                    </a:lnTo>
                    <a:cubicBezTo>
                      <a:pt x="667" y="512"/>
                      <a:pt x="659" y="520"/>
                      <a:pt x="648" y="520"/>
                    </a:cubicBezTo>
                    <a:lnTo>
                      <a:pt x="136" y="520"/>
                    </a:lnTo>
                    <a:lnTo>
                      <a:pt x="32" y="427"/>
                    </a:lnTo>
                    <a:lnTo>
                      <a:pt x="136" y="333"/>
                    </a:lnTo>
                    <a:lnTo>
                      <a:pt x="648" y="333"/>
                    </a:lnTo>
                    <a:cubicBezTo>
                      <a:pt x="659" y="333"/>
                      <a:pt x="667" y="342"/>
                      <a:pt x="667" y="352"/>
                    </a:cubicBezTo>
                    <a:close/>
                    <a:moveTo>
                      <a:pt x="94" y="235"/>
                    </a:moveTo>
                    <a:lnTo>
                      <a:pt x="94" y="85"/>
                    </a:lnTo>
                    <a:cubicBezTo>
                      <a:pt x="94" y="75"/>
                      <a:pt x="102" y="67"/>
                      <a:pt x="112" y="67"/>
                    </a:cubicBezTo>
                    <a:lnTo>
                      <a:pt x="620" y="67"/>
                    </a:lnTo>
                    <a:lnTo>
                      <a:pt x="724" y="160"/>
                    </a:lnTo>
                    <a:lnTo>
                      <a:pt x="620" y="253"/>
                    </a:lnTo>
                    <a:lnTo>
                      <a:pt x="112" y="253"/>
                    </a:lnTo>
                    <a:cubicBezTo>
                      <a:pt x="102" y="253"/>
                      <a:pt x="94" y="245"/>
                      <a:pt x="94" y="235"/>
                    </a:cubicBezTo>
                    <a:close/>
                  </a:path>
                </a:pathLst>
              </a:custGeom>
              <a:solidFill>
                <a:schemeClr val="tx1">
                  <a:lumMod val="75000"/>
                  <a:lumOff val="25000"/>
                </a:schemeClr>
              </a:solidFill>
              <a:ln>
                <a:noFill/>
              </a:ln>
            </p:spPr>
            <p:txBody>
              <a:bodyPr/>
              <a:lstStyle/>
              <a:p>
                <a:endParaRPr lang="zh-CN" altLang="en-US">
                  <a:solidFill>
                    <a:prstClr val="black"/>
                  </a:solidFill>
                  <a:sym typeface="Calibri" panose="020F0502020204030204" pitchFamily="34" charset="0"/>
                </a:endParaRPr>
              </a:p>
            </p:txBody>
          </p:sp>
          <p:sp>
            <p:nvSpPr>
              <p:cNvPr id="21" name="megaphone_1986"/>
              <p:cNvSpPr>
                <a:spLocks noChangeAspect="1"/>
              </p:cNvSpPr>
              <p:nvPr/>
            </p:nvSpPr>
            <p:spPr bwMode="auto">
              <a:xfrm flipH="1">
                <a:off x="4280333" y="4900820"/>
                <a:ext cx="573042" cy="609685"/>
              </a:xfrm>
              <a:custGeom>
                <a:avLst/>
                <a:gdLst>
                  <a:gd name="connsiteX0" fmla="*/ 32333 w 545886"/>
                  <a:gd name="connsiteY0" fmla="*/ 191457 h 580792"/>
                  <a:gd name="connsiteX1" fmla="*/ 14552 w 545886"/>
                  <a:gd name="connsiteY1" fmla="*/ 210812 h 580792"/>
                  <a:gd name="connsiteX2" fmla="*/ 14552 w 545886"/>
                  <a:gd name="connsiteY2" fmla="*/ 297906 h 580792"/>
                  <a:gd name="connsiteX3" fmla="*/ 32333 w 545886"/>
                  <a:gd name="connsiteY3" fmla="*/ 317260 h 580792"/>
                  <a:gd name="connsiteX4" fmla="*/ 50114 w 545886"/>
                  <a:gd name="connsiteY4" fmla="*/ 297906 h 580792"/>
                  <a:gd name="connsiteX5" fmla="*/ 50114 w 545886"/>
                  <a:gd name="connsiteY5" fmla="*/ 210812 h 580792"/>
                  <a:gd name="connsiteX6" fmla="*/ 32333 w 545886"/>
                  <a:gd name="connsiteY6" fmla="*/ 191457 h 580792"/>
                  <a:gd name="connsiteX7" fmla="*/ 63046 w 545886"/>
                  <a:gd name="connsiteY7" fmla="*/ 146297 h 580792"/>
                  <a:gd name="connsiteX8" fmla="*/ 143869 w 545886"/>
                  <a:gd name="connsiteY8" fmla="*/ 146297 h 580792"/>
                  <a:gd name="connsiteX9" fmla="*/ 164883 w 545886"/>
                  <a:gd name="connsiteY9" fmla="*/ 168877 h 580792"/>
                  <a:gd name="connsiteX10" fmla="*/ 164883 w 545886"/>
                  <a:gd name="connsiteY10" fmla="*/ 364033 h 580792"/>
                  <a:gd name="connsiteX11" fmla="*/ 143869 w 545886"/>
                  <a:gd name="connsiteY11" fmla="*/ 407581 h 580792"/>
                  <a:gd name="connsiteX12" fmla="*/ 142253 w 545886"/>
                  <a:gd name="connsiteY12" fmla="*/ 462418 h 580792"/>
                  <a:gd name="connsiteX13" fmla="*/ 139020 w 545886"/>
                  <a:gd name="connsiteY13" fmla="*/ 518868 h 580792"/>
                  <a:gd name="connsiteX14" fmla="*/ 103457 w 545886"/>
                  <a:gd name="connsiteY14" fmla="*/ 580157 h 580792"/>
                  <a:gd name="connsiteX15" fmla="*/ 82443 w 545886"/>
                  <a:gd name="connsiteY15" fmla="*/ 555964 h 580792"/>
                  <a:gd name="connsiteX16" fmla="*/ 82443 w 545886"/>
                  <a:gd name="connsiteY16" fmla="*/ 404355 h 580792"/>
                  <a:gd name="connsiteX17" fmla="*/ 61429 w 545886"/>
                  <a:gd name="connsiteY17" fmla="*/ 364033 h 580792"/>
                  <a:gd name="connsiteX18" fmla="*/ 3 w 545886"/>
                  <a:gd name="connsiteY18" fmla="*/ 294680 h 580792"/>
                  <a:gd name="connsiteX19" fmla="*/ 3 w 545886"/>
                  <a:gd name="connsiteY19" fmla="*/ 210812 h 580792"/>
                  <a:gd name="connsiteX20" fmla="*/ 63046 w 545886"/>
                  <a:gd name="connsiteY20" fmla="*/ 146297 h 580792"/>
                  <a:gd name="connsiteX21" fmla="*/ 507086 w 545886"/>
                  <a:gd name="connsiteY21" fmla="*/ 241 h 580792"/>
                  <a:gd name="connsiteX22" fmla="*/ 510366 w 545886"/>
                  <a:gd name="connsiteY22" fmla="*/ 9261 h 580792"/>
                  <a:gd name="connsiteX23" fmla="*/ 510366 w 545886"/>
                  <a:gd name="connsiteY23" fmla="*/ 186647 h 580792"/>
                  <a:gd name="connsiteX24" fmla="*/ 545886 w 545886"/>
                  <a:gd name="connsiteY24" fmla="*/ 247926 h 580792"/>
                  <a:gd name="connsiteX25" fmla="*/ 510366 w 545886"/>
                  <a:gd name="connsiteY25" fmla="*/ 307592 h 580792"/>
                  <a:gd name="connsiteX26" fmla="*/ 510366 w 545886"/>
                  <a:gd name="connsiteY26" fmla="*/ 484977 h 580792"/>
                  <a:gd name="connsiteX27" fmla="*/ 494221 w 545886"/>
                  <a:gd name="connsiteY27" fmla="*/ 484977 h 580792"/>
                  <a:gd name="connsiteX28" fmla="*/ 206832 w 545886"/>
                  <a:gd name="connsiteY28" fmla="*/ 349519 h 580792"/>
                  <a:gd name="connsiteX29" fmla="*/ 185843 w 545886"/>
                  <a:gd name="connsiteY29" fmla="*/ 330168 h 580792"/>
                  <a:gd name="connsiteX30" fmla="*/ 185843 w 545886"/>
                  <a:gd name="connsiteY30" fmla="*/ 164071 h 580792"/>
                  <a:gd name="connsiteX31" fmla="*/ 205218 w 545886"/>
                  <a:gd name="connsiteY31" fmla="*/ 144719 h 580792"/>
                  <a:gd name="connsiteX32" fmla="*/ 489377 w 545886"/>
                  <a:gd name="connsiteY32" fmla="*/ 12487 h 580792"/>
                  <a:gd name="connsiteX33" fmla="*/ 507086 w 545886"/>
                  <a:gd name="connsiteY33" fmla="*/ 241 h 5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886" h="580792">
                    <a:moveTo>
                      <a:pt x="32333" y="191457"/>
                    </a:moveTo>
                    <a:cubicBezTo>
                      <a:pt x="22634" y="191457"/>
                      <a:pt x="14552" y="199521"/>
                      <a:pt x="14552" y="210812"/>
                    </a:cubicBezTo>
                    <a:lnTo>
                      <a:pt x="14552" y="297906"/>
                    </a:lnTo>
                    <a:cubicBezTo>
                      <a:pt x="14552" y="309196"/>
                      <a:pt x="22634" y="317260"/>
                      <a:pt x="32333" y="317260"/>
                    </a:cubicBezTo>
                    <a:cubicBezTo>
                      <a:pt x="42032" y="317260"/>
                      <a:pt x="50114" y="309196"/>
                      <a:pt x="50114" y="297906"/>
                    </a:cubicBezTo>
                    <a:lnTo>
                      <a:pt x="50114" y="210812"/>
                    </a:lnTo>
                    <a:cubicBezTo>
                      <a:pt x="50114" y="199521"/>
                      <a:pt x="42032" y="191457"/>
                      <a:pt x="32333" y="191457"/>
                    </a:cubicBezTo>
                    <a:close/>
                    <a:moveTo>
                      <a:pt x="63046" y="146297"/>
                    </a:moveTo>
                    <a:lnTo>
                      <a:pt x="143869" y="146297"/>
                    </a:lnTo>
                    <a:cubicBezTo>
                      <a:pt x="169733" y="146297"/>
                      <a:pt x="164883" y="168877"/>
                      <a:pt x="164883" y="168877"/>
                    </a:cubicBezTo>
                    <a:lnTo>
                      <a:pt x="164883" y="364033"/>
                    </a:lnTo>
                    <a:cubicBezTo>
                      <a:pt x="164883" y="380162"/>
                      <a:pt x="143869" y="407581"/>
                      <a:pt x="143869" y="407581"/>
                    </a:cubicBezTo>
                    <a:cubicBezTo>
                      <a:pt x="166500" y="439838"/>
                      <a:pt x="142253" y="462418"/>
                      <a:pt x="142253" y="462418"/>
                    </a:cubicBezTo>
                    <a:cubicBezTo>
                      <a:pt x="142253" y="462418"/>
                      <a:pt x="166500" y="491450"/>
                      <a:pt x="139020" y="518868"/>
                    </a:cubicBezTo>
                    <a:cubicBezTo>
                      <a:pt x="174582" y="591447"/>
                      <a:pt x="103457" y="580157"/>
                      <a:pt x="103457" y="580157"/>
                    </a:cubicBezTo>
                    <a:cubicBezTo>
                      <a:pt x="79210" y="580157"/>
                      <a:pt x="82443" y="555964"/>
                      <a:pt x="82443" y="555964"/>
                    </a:cubicBezTo>
                    <a:lnTo>
                      <a:pt x="82443" y="404355"/>
                    </a:lnTo>
                    <a:cubicBezTo>
                      <a:pt x="82443" y="378549"/>
                      <a:pt x="61429" y="364033"/>
                      <a:pt x="61429" y="364033"/>
                    </a:cubicBezTo>
                    <a:cubicBezTo>
                      <a:pt x="-1613" y="364033"/>
                      <a:pt x="3" y="294680"/>
                      <a:pt x="3" y="294680"/>
                    </a:cubicBezTo>
                    <a:lnTo>
                      <a:pt x="3" y="210812"/>
                    </a:lnTo>
                    <a:cubicBezTo>
                      <a:pt x="3" y="149523"/>
                      <a:pt x="63046" y="146297"/>
                      <a:pt x="63046" y="146297"/>
                    </a:cubicBezTo>
                    <a:close/>
                    <a:moveTo>
                      <a:pt x="507086" y="241"/>
                    </a:moveTo>
                    <a:cubicBezTo>
                      <a:pt x="509054" y="997"/>
                      <a:pt x="510366" y="3617"/>
                      <a:pt x="510366" y="9261"/>
                    </a:cubicBezTo>
                    <a:lnTo>
                      <a:pt x="510366" y="186647"/>
                    </a:lnTo>
                    <a:cubicBezTo>
                      <a:pt x="531355" y="197935"/>
                      <a:pt x="545886" y="220511"/>
                      <a:pt x="545886" y="247926"/>
                    </a:cubicBezTo>
                    <a:cubicBezTo>
                      <a:pt x="545886" y="273727"/>
                      <a:pt x="531355" y="296304"/>
                      <a:pt x="510366" y="307592"/>
                    </a:cubicBezTo>
                    <a:lnTo>
                      <a:pt x="510366" y="484977"/>
                    </a:lnTo>
                    <a:cubicBezTo>
                      <a:pt x="510366" y="505941"/>
                      <a:pt x="494221" y="484977"/>
                      <a:pt x="494221" y="484977"/>
                    </a:cubicBezTo>
                    <a:cubicBezTo>
                      <a:pt x="494221" y="484977"/>
                      <a:pt x="421566" y="349519"/>
                      <a:pt x="206832" y="349519"/>
                    </a:cubicBezTo>
                    <a:cubicBezTo>
                      <a:pt x="206832" y="349519"/>
                      <a:pt x="185843" y="349519"/>
                      <a:pt x="185843" y="330168"/>
                    </a:cubicBezTo>
                    <a:lnTo>
                      <a:pt x="185843" y="164071"/>
                    </a:lnTo>
                    <a:cubicBezTo>
                      <a:pt x="185843" y="164071"/>
                      <a:pt x="182614" y="144719"/>
                      <a:pt x="205218" y="144719"/>
                    </a:cubicBezTo>
                    <a:cubicBezTo>
                      <a:pt x="205218" y="144719"/>
                      <a:pt x="397348" y="156008"/>
                      <a:pt x="489377" y="12487"/>
                    </a:cubicBezTo>
                    <a:cubicBezTo>
                      <a:pt x="489377" y="12487"/>
                      <a:pt x="501183" y="-2027"/>
                      <a:pt x="507086" y="241"/>
                    </a:cubicBezTo>
                    <a:close/>
                  </a:path>
                </a:pathLst>
              </a:custGeom>
              <a:solidFill>
                <a:schemeClr val="tx1">
                  <a:lumMod val="75000"/>
                  <a:lumOff val="25000"/>
                </a:schemeClr>
              </a:solidFill>
              <a:ln>
                <a:noFill/>
              </a:ln>
            </p:spPr>
            <p:txBody>
              <a:bodyPr/>
              <a:lstStyle/>
              <a:p>
                <a:endParaRPr lang="zh-CN" altLang="en-US">
                  <a:solidFill>
                    <a:prstClr val="black"/>
                  </a:solidFill>
                  <a:sym typeface="Calibri" panose="020F0502020204030204" pitchFamily="34" charset="0"/>
                </a:endParaRPr>
              </a:p>
            </p:txBody>
          </p:sp>
          <p:sp>
            <p:nvSpPr>
              <p:cNvPr id="22" name="文本框 21"/>
              <p:cNvSpPr txBox="1"/>
              <p:nvPr/>
            </p:nvSpPr>
            <p:spPr>
              <a:xfrm>
                <a:off x="2277360" y="5543368"/>
                <a:ext cx="442750" cy="276999"/>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Sign</a:t>
                </a:r>
                <a:endParaRPr lang="zh-CN" altLang="en-US" sz="1200" dirty="0">
                  <a:solidFill>
                    <a:prstClr val="black"/>
                  </a:solidFill>
                  <a:sym typeface="Calibri" panose="020F0502020204030204" pitchFamily="34" charset="0"/>
                </a:endParaRPr>
              </a:p>
            </p:txBody>
          </p:sp>
          <p:sp>
            <p:nvSpPr>
              <p:cNvPr id="23" name="文本框 22"/>
              <p:cNvSpPr txBox="1"/>
              <p:nvPr/>
            </p:nvSpPr>
            <p:spPr>
              <a:xfrm>
                <a:off x="3198251" y="5543368"/>
                <a:ext cx="721864" cy="461665"/>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Isolation</a:t>
                </a:r>
              </a:p>
              <a:p>
                <a:pPr algn="ctr"/>
                <a:r>
                  <a:rPr lang="en-US" altLang="zh-CN" sz="1200" dirty="0">
                    <a:solidFill>
                      <a:prstClr val="black"/>
                    </a:solidFill>
                    <a:sym typeface="Calibri" panose="020F0502020204030204" pitchFamily="34" charset="0"/>
                  </a:rPr>
                  <a:t>belt</a:t>
                </a:r>
                <a:endParaRPr lang="zh-CN" altLang="en-US" sz="1200" dirty="0">
                  <a:solidFill>
                    <a:prstClr val="black"/>
                  </a:solidFill>
                  <a:sym typeface="Calibri" panose="020F0502020204030204" pitchFamily="34" charset="0"/>
                </a:endParaRPr>
              </a:p>
            </p:txBody>
          </p:sp>
          <p:sp>
            <p:nvSpPr>
              <p:cNvPr id="24" name="文本框 23"/>
              <p:cNvSpPr txBox="1"/>
              <p:nvPr/>
            </p:nvSpPr>
            <p:spPr>
              <a:xfrm>
                <a:off x="4136099" y="5543368"/>
                <a:ext cx="978025" cy="276999"/>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Loudspeaker</a:t>
                </a:r>
                <a:endParaRPr lang="zh-CN" altLang="en-US" sz="1200" dirty="0">
                  <a:solidFill>
                    <a:prstClr val="black"/>
                  </a:solidFill>
                  <a:sym typeface="Calibri" panose="020F0502020204030204" pitchFamily="34" charset="0"/>
                </a:endParaRPr>
              </a:p>
            </p:txBody>
          </p:sp>
          <p:sp>
            <p:nvSpPr>
              <p:cNvPr id="25" name="矩形 24"/>
              <p:cNvSpPr/>
              <p:nvPr/>
            </p:nvSpPr>
            <p:spPr>
              <a:xfrm>
                <a:off x="1229376" y="3712518"/>
                <a:ext cx="835485" cy="461665"/>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I</a:t>
                </a:r>
                <a:r>
                  <a:rPr lang="zh-CN" altLang="en-US" sz="1200" dirty="0" smtClean="0">
                    <a:solidFill>
                      <a:prstClr val="black"/>
                    </a:solidFill>
                    <a:sym typeface="Calibri" panose="020F0502020204030204" pitchFamily="34" charset="0"/>
                  </a:rPr>
                  <a:t>nspection</a:t>
                </a:r>
                <a:endParaRPr lang="en-US" altLang="zh-CN" sz="1200" dirty="0" smtClean="0">
                  <a:solidFill>
                    <a:prstClr val="black"/>
                  </a:solidFill>
                  <a:sym typeface="Calibri" panose="020F0502020204030204" pitchFamily="34" charset="0"/>
                </a:endParaRPr>
              </a:p>
              <a:p>
                <a:pPr algn="ctr"/>
                <a:r>
                  <a:rPr lang="zh-CN" altLang="en-US" sz="1200" dirty="0" smtClean="0">
                    <a:solidFill>
                      <a:prstClr val="black"/>
                    </a:solidFill>
                    <a:sym typeface="Calibri" panose="020F0502020204030204" pitchFamily="34" charset="0"/>
                  </a:rPr>
                  <a:t> </a:t>
                </a:r>
                <a:r>
                  <a:rPr lang="en-US" altLang="zh-CN" sz="1200" dirty="0" smtClean="0">
                    <a:solidFill>
                      <a:prstClr val="black"/>
                    </a:solidFill>
                    <a:sym typeface="Calibri" panose="020F0502020204030204" pitchFamily="34" charset="0"/>
                  </a:rPr>
                  <a:t>E</a:t>
                </a:r>
                <a:r>
                  <a:rPr lang="zh-CN" altLang="en-US" sz="1200" dirty="0" smtClean="0">
                    <a:solidFill>
                      <a:prstClr val="black"/>
                    </a:solidFill>
                    <a:sym typeface="Calibri" panose="020F0502020204030204" pitchFamily="34" charset="0"/>
                  </a:rPr>
                  <a:t>ntrance</a:t>
                </a:r>
                <a:endParaRPr lang="zh-CN" altLang="en-US" sz="1200" dirty="0">
                  <a:solidFill>
                    <a:prstClr val="black"/>
                  </a:solidFill>
                  <a:sym typeface="Calibri" panose="020F0502020204030204" pitchFamily="34" charset="0"/>
                </a:endParaRPr>
              </a:p>
            </p:txBody>
          </p:sp>
          <p:sp>
            <p:nvSpPr>
              <p:cNvPr id="26" name="矩形 25"/>
              <p:cNvSpPr/>
              <p:nvPr/>
            </p:nvSpPr>
            <p:spPr>
              <a:xfrm>
                <a:off x="5840722" y="2829868"/>
                <a:ext cx="835485" cy="461665"/>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I</a:t>
                </a:r>
                <a:r>
                  <a:rPr lang="zh-CN" altLang="en-US" sz="1200" dirty="0" smtClean="0">
                    <a:solidFill>
                      <a:prstClr val="black"/>
                    </a:solidFill>
                    <a:sym typeface="Calibri" panose="020F0502020204030204" pitchFamily="34" charset="0"/>
                  </a:rPr>
                  <a:t>nspection</a:t>
                </a:r>
                <a:endParaRPr lang="en-US" altLang="zh-CN" sz="1200" dirty="0" smtClean="0">
                  <a:solidFill>
                    <a:prstClr val="black"/>
                  </a:solidFill>
                  <a:sym typeface="Calibri" panose="020F0502020204030204" pitchFamily="34" charset="0"/>
                </a:endParaRPr>
              </a:p>
              <a:p>
                <a:pPr algn="ctr"/>
                <a:r>
                  <a:rPr lang="zh-CN" altLang="en-US" sz="1200" dirty="0" smtClean="0">
                    <a:solidFill>
                      <a:prstClr val="black"/>
                    </a:solidFill>
                    <a:sym typeface="Calibri" panose="020F0502020204030204" pitchFamily="34" charset="0"/>
                  </a:rPr>
                  <a:t> </a:t>
                </a:r>
                <a:r>
                  <a:rPr lang="en-US" altLang="zh-CN" sz="1200" dirty="0" smtClean="0">
                    <a:solidFill>
                      <a:prstClr val="black"/>
                    </a:solidFill>
                    <a:sym typeface="Calibri" panose="020F0502020204030204" pitchFamily="34" charset="0"/>
                  </a:rPr>
                  <a:t>Exit</a:t>
                </a:r>
                <a:endParaRPr lang="zh-CN" altLang="en-US" sz="1200" dirty="0">
                  <a:solidFill>
                    <a:prstClr val="black"/>
                  </a:solidFill>
                  <a:sym typeface="Calibri" panose="020F0502020204030204" pitchFamily="34" charset="0"/>
                </a:endParaRPr>
              </a:p>
            </p:txBody>
          </p:sp>
          <p:sp>
            <p:nvSpPr>
              <p:cNvPr id="27" name="矩形 26"/>
              <p:cNvSpPr/>
              <p:nvPr/>
            </p:nvSpPr>
            <p:spPr>
              <a:xfrm>
                <a:off x="4173354" y="2336217"/>
                <a:ext cx="835485" cy="461665"/>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I</a:t>
                </a:r>
                <a:r>
                  <a:rPr lang="zh-CN" altLang="en-US" sz="1200" dirty="0" smtClean="0">
                    <a:solidFill>
                      <a:prstClr val="black"/>
                    </a:solidFill>
                    <a:sym typeface="Calibri" panose="020F0502020204030204" pitchFamily="34" charset="0"/>
                  </a:rPr>
                  <a:t>nspection</a:t>
                </a:r>
                <a:endParaRPr lang="en-US" altLang="zh-CN" sz="1200" dirty="0" smtClean="0">
                  <a:solidFill>
                    <a:prstClr val="black"/>
                  </a:solidFill>
                  <a:sym typeface="Calibri" panose="020F0502020204030204" pitchFamily="34" charset="0"/>
                </a:endParaRPr>
              </a:p>
              <a:p>
                <a:pPr algn="ctr"/>
                <a:r>
                  <a:rPr lang="zh-CN" altLang="en-US" sz="1200" dirty="0" smtClean="0">
                    <a:solidFill>
                      <a:prstClr val="black"/>
                    </a:solidFill>
                    <a:sym typeface="Calibri" panose="020F0502020204030204" pitchFamily="34" charset="0"/>
                  </a:rPr>
                  <a:t> </a:t>
                </a:r>
                <a:r>
                  <a:rPr lang="en-US" altLang="zh-CN" sz="1200" dirty="0" smtClean="0">
                    <a:solidFill>
                      <a:prstClr val="black"/>
                    </a:solidFill>
                    <a:sym typeface="Calibri" panose="020F0502020204030204" pitchFamily="34" charset="0"/>
                  </a:rPr>
                  <a:t>Point</a:t>
                </a:r>
                <a:endParaRPr lang="zh-CN" altLang="en-US" sz="1200" dirty="0">
                  <a:solidFill>
                    <a:prstClr val="black"/>
                  </a:solidFill>
                  <a:sym typeface="Calibri" panose="020F0502020204030204" pitchFamily="34" charset="0"/>
                </a:endParaRPr>
              </a:p>
            </p:txBody>
          </p:sp>
          <p:grpSp>
            <p:nvGrpSpPr>
              <p:cNvPr id="28" name="组合 27"/>
              <p:cNvGrpSpPr/>
              <p:nvPr/>
            </p:nvGrpSpPr>
            <p:grpSpPr>
              <a:xfrm>
                <a:off x="2765073" y="1146046"/>
                <a:ext cx="1576847" cy="864446"/>
                <a:chOff x="2812961" y="958816"/>
                <a:chExt cx="1576847" cy="864446"/>
              </a:xfrm>
            </p:grpSpPr>
            <p:pic>
              <p:nvPicPr>
                <p:cNvPr id="29" name="图片 28"/>
                <p:cNvPicPr/>
                <p:nvPr/>
              </p:nvPicPr>
              <p:blipFill rotWithShape="1">
                <a:blip r:embed="rId3" cstate="print">
                  <a:extLst>
                    <a:ext uri="{28A0092B-C50C-407E-A947-70E740481C1C}">
                      <a14:useLocalDpi xmlns:a14="http://schemas.microsoft.com/office/drawing/2010/main" val="0"/>
                    </a:ext>
                  </a:extLst>
                </a:blip>
                <a:srcRect l="49686" t="3529" r="44601" b="76941"/>
                <a:stretch/>
              </p:blipFill>
              <p:spPr>
                <a:xfrm rot="269992">
                  <a:off x="4140331" y="958816"/>
                  <a:ext cx="249477" cy="864446"/>
                </a:xfrm>
                <a:prstGeom prst="rect">
                  <a:avLst/>
                </a:prstGeom>
              </p:spPr>
            </p:pic>
            <p:sp>
              <p:nvSpPr>
                <p:cNvPr id="30" name="文本框 29"/>
                <p:cNvSpPr txBox="1"/>
                <p:nvPr/>
              </p:nvSpPr>
              <p:spPr>
                <a:xfrm>
                  <a:off x="2812961" y="1328444"/>
                  <a:ext cx="1217064" cy="276999"/>
                </a:xfrm>
                <a:prstGeom prst="rect">
                  <a:avLst/>
                </a:prstGeom>
                <a:noFill/>
              </p:spPr>
              <p:txBody>
                <a:bodyPr wrap="none" rtlCol="0">
                  <a:spAutoFit/>
                </a:bodyPr>
                <a:lstStyle/>
                <a:p>
                  <a:pPr algn="ctr"/>
                  <a:r>
                    <a:rPr lang="en-US" altLang="zh-CN" sz="1200" dirty="0" smtClean="0">
                      <a:solidFill>
                        <a:prstClr val="black"/>
                      </a:solidFill>
                      <a:sym typeface="Calibri" panose="020F0502020204030204" pitchFamily="34" charset="0"/>
                    </a:rPr>
                    <a:t>Thermal Camera</a:t>
                  </a:r>
                  <a:endParaRPr lang="zh-CN" altLang="en-US" sz="1200" dirty="0">
                    <a:solidFill>
                      <a:prstClr val="black"/>
                    </a:solidFill>
                    <a:sym typeface="Calibri" panose="020F0502020204030204" pitchFamily="34" charset="0"/>
                  </a:endParaRPr>
                </a:p>
              </p:txBody>
            </p:sp>
          </p:grpSp>
        </p:grpSp>
      </p:grpSp>
      <p:grpSp>
        <p:nvGrpSpPr>
          <p:cNvPr id="47" name="组合 46"/>
          <p:cNvGrpSpPr/>
          <p:nvPr/>
        </p:nvGrpSpPr>
        <p:grpSpPr>
          <a:xfrm>
            <a:off x="253472" y="1371298"/>
            <a:ext cx="2736264" cy="369332"/>
            <a:chOff x="4277938" y="1315493"/>
            <a:chExt cx="2736264" cy="369332"/>
          </a:xfrm>
        </p:grpSpPr>
        <p:sp>
          <p:nvSpPr>
            <p:cNvPr id="48" name="文本框 47"/>
            <p:cNvSpPr txBox="1"/>
            <p:nvPr/>
          </p:nvSpPr>
          <p:spPr>
            <a:xfrm>
              <a:off x="4445870" y="1315493"/>
              <a:ext cx="2568332" cy="369332"/>
            </a:xfrm>
            <a:prstGeom prst="rect">
              <a:avLst/>
            </a:prstGeom>
            <a:noFill/>
          </p:spPr>
          <p:txBody>
            <a:bodyPr wrap="none" rtlCol="0">
              <a:spAutoFit/>
            </a:bodyPr>
            <a:lstStyle/>
            <a:p>
              <a:r>
                <a:rPr lang="en-US" altLang="zh-CN" dirty="0" smtClean="0">
                  <a:solidFill>
                    <a:prstClr val="black"/>
                  </a:solidFill>
                  <a:sym typeface="Calibri" panose="020F0502020204030204" pitchFamily="34" charset="0"/>
                </a:rPr>
                <a:t>Quick Inspection Channel</a:t>
              </a:r>
              <a:endParaRPr lang="zh-CN" altLang="en-US" dirty="0">
                <a:solidFill>
                  <a:prstClr val="black"/>
                </a:solidFill>
                <a:sym typeface="Calibri" panose="020F0502020204030204" pitchFamily="34" charset="0"/>
              </a:endParaRPr>
            </a:p>
          </p:txBody>
        </p:sp>
        <p:grpSp>
          <p:nvGrpSpPr>
            <p:cNvPr id="49" name="组合 48"/>
            <p:cNvGrpSpPr/>
            <p:nvPr/>
          </p:nvGrpSpPr>
          <p:grpSpPr>
            <a:xfrm>
              <a:off x="4277938" y="1416193"/>
              <a:ext cx="167932" cy="167932"/>
              <a:chOff x="5143500" y="2425850"/>
              <a:chExt cx="222100" cy="222100"/>
            </a:xfrm>
          </p:grpSpPr>
          <p:sp>
            <p:nvSpPr>
              <p:cNvPr id="50" name="椭圆 49"/>
              <p:cNvSpPr/>
              <p:nvPr/>
            </p:nvSpPr>
            <p:spPr>
              <a:xfrm>
                <a:off x="5143500" y="2425850"/>
                <a:ext cx="222100" cy="222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51" name="椭圆 50"/>
              <p:cNvSpPr/>
              <p:nvPr/>
            </p:nvSpPr>
            <p:spPr>
              <a:xfrm>
                <a:off x="5203674" y="2489004"/>
                <a:ext cx="101752" cy="101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grpSp>
      </p:grpSp>
      <p:grpSp>
        <p:nvGrpSpPr>
          <p:cNvPr id="54" name="组合 53"/>
          <p:cNvGrpSpPr/>
          <p:nvPr/>
        </p:nvGrpSpPr>
        <p:grpSpPr>
          <a:xfrm>
            <a:off x="6497967" y="3676425"/>
            <a:ext cx="361396" cy="272053"/>
            <a:chOff x="5682191" y="409861"/>
            <a:chExt cx="361396" cy="272053"/>
          </a:xfrm>
        </p:grpSpPr>
        <p:sp>
          <p:nvSpPr>
            <p:cNvPr id="52" name="任意多边形 47">
              <a:extLst>
                <a:ext uri="{FF2B5EF4-FFF2-40B4-BE49-F238E27FC236}">
                  <a16:creationId xmlns:a16="http://schemas.microsoft.com/office/drawing/2014/main" xmlns="" id="{A6864216-7625-4503-BC2A-E1526C4EF034}"/>
                </a:ext>
              </a:extLst>
            </p:cNvPr>
            <p:cNvSpPr/>
            <p:nvPr/>
          </p:nvSpPr>
          <p:spPr>
            <a:xfrm rot="13447687">
              <a:off x="5869012" y="458600"/>
              <a:ext cx="174575" cy="174575"/>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solidFill>
                  <a:prstClr val="white"/>
                </a:solidFill>
                <a:sym typeface="Calibri" panose="020F0502020204030204" pitchFamily="34" charset="0"/>
              </a:endParaRPr>
            </a:p>
          </p:txBody>
        </p:sp>
        <p:sp>
          <p:nvSpPr>
            <p:cNvPr id="53" name="椭圆 52">
              <a:extLst>
                <a:ext uri="{FF2B5EF4-FFF2-40B4-BE49-F238E27FC236}">
                  <a16:creationId xmlns:a16="http://schemas.microsoft.com/office/drawing/2014/main" xmlns="" id="{A11AD04B-254F-486C-8CA0-172300548E72}"/>
                </a:ext>
              </a:extLst>
            </p:cNvPr>
            <p:cNvSpPr/>
            <p:nvPr/>
          </p:nvSpPr>
          <p:spPr>
            <a:xfrm rot="10852313" flipV="1">
              <a:off x="5682191" y="409861"/>
              <a:ext cx="272054" cy="272053"/>
            </a:xfrm>
            <a:prstGeom prst="ellipse">
              <a:avLst/>
            </a:prstGeom>
            <a:solidFill>
              <a:srgbClr val="228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sym typeface="Calibri" panose="020F0502020204030204" pitchFamily="34" charset="0"/>
                </a:rPr>
                <a:t>1</a:t>
              </a:r>
              <a:endParaRPr lang="zh-CN" altLang="en-US" dirty="0">
                <a:solidFill>
                  <a:prstClr val="white"/>
                </a:solidFill>
                <a:sym typeface="Calibri" panose="020F0502020204030204" pitchFamily="34" charset="0"/>
              </a:endParaRPr>
            </a:p>
          </p:txBody>
        </p:sp>
      </p:grpSp>
      <p:grpSp>
        <p:nvGrpSpPr>
          <p:cNvPr id="55" name="组合 54"/>
          <p:cNvGrpSpPr/>
          <p:nvPr/>
        </p:nvGrpSpPr>
        <p:grpSpPr>
          <a:xfrm>
            <a:off x="6497967" y="4754035"/>
            <a:ext cx="361396" cy="272053"/>
            <a:chOff x="5682191" y="409861"/>
            <a:chExt cx="361396" cy="272053"/>
          </a:xfrm>
        </p:grpSpPr>
        <p:sp>
          <p:nvSpPr>
            <p:cNvPr id="56" name="任意多边形 47">
              <a:extLst>
                <a:ext uri="{FF2B5EF4-FFF2-40B4-BE49-F238E27FC236}">
                  <a16:creationId xmlns:a16="http://schemas.microsoft.com/office/drawing/2014/main" xmlns="" id="{A6864216-7625-4503-BC2A-E1526C4EF034}"/>
                </a:ext>
              </a:extLst>
            </p:cNvPr>
            <p:cNvSpPr/>
            <p:nvPr/>
          </p:nvSpPr>
          <p:spPr>
            <a:xfrm rot="13447687">
              <a:off x="5869012" y="458600"/>
              <a:ext cx="174575" cy="174575"/>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solidFill>
                  <a:prstClr val="white"/>
                </a:solidFill>
                <a:sym typeface="Calibri" panose="020F0502020204030204" pitchFamily="34" charset="0"/>
              </a:endParaRPr>
            </a:p>
          </p:txBody>
        </p:sp>
        <p:sp>
          <p:nvSpPr>
            <p:cNvPr id="57" name="椭圆 56">
              <a:extLst>
                <a:ext uri="{FF2B5EF4-FFF2-40B4-BE49-F238E27FC236}">
                  <a16:creationId xmlns:a16="http://schemas.microsoft.com/office/drawing/2014/main" xmlns="" id="{A11AD04B-254F-486C-8CA0-172300548E72}"/>
                </a:ext>
              </a:extLst>
            </p:cNvPr>
            <p:cNvSpPr/>
            <p:nvPr/>
          </p:nvSpPr>
          <p:spPr>
            <a:xfrm rot="10852313" flipV="1">
              <a:off x="5682191" y="409861"/>
              <a:ext cx="272054" cy="272053"/>
            </a:xfrm>
            <a:prstGeom prst="ellipse">
              <a:avLst/>
            </a:prstGeom>
            <a:solidFill>
              <a:srgbClr val="228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sym typeface="Calibri" panose="020F0502020204030204" pitchFamily="34" charset="0"/>
                </a:rPr>
                <a:t>2</a:t>
              </a:r>
              <a:endParaRPr lang="zh-CN" altLang="en-US" dirty="0">
                <a:solidFill>
                  <a:prstClr val="white"/>
                </a:solidFill>
                <a:sym typeface="Calibri" panose="020F0502020204030204" pitchFamily="34" charset="0"/>
              </a:endParaRPr>
            </a:p>
          </p:txBody>
        </p:sp>
      </p:grpSp>
      <p:grpSp>
        <p:nvGrpSpPr>
          <p:cNvPr id="62" name="组合 61"/>
          <p:cNvGrpSpPr/>
          <p:nvPr/>
        </p:nvGrpSpPr>
        <p:grpSpPr>
          <a:xfrm>
            <a:off x="6497967" y="5808281"/>
            <a:ext cx="361396" cy="272053"/>
            <a:chOff x="5682191" y="409861"/>
            <a:chExt cx="361396" cy="272053"/>
          </a:xfrm>
        </p:grpSpPr>
        <p:sp>
          <p:nvSpPr>
            <p:cNvPr id="63" name="任意多边形 47">
              <a:extLst>
                <a:ext uri="{FF2B5EF4-FFF2-40B4-BE49-F238E27FC236}">
                  <a16:creationId xmlns:a16="http://schemas.microsoft.com/office/drawing/2014/main" xmlns="" id="{A6864216-7625-4503-BC2A-E1526C4EF034}"/>
                </a:ext>
              </a:extLst>
            </p:cNvPr>
            <p:cNvSpPr/>
            <p:nvPr/>
          </p:nvSpPr>
          <p:spPr>
            <a:xfrm rot="13447687">
              <a:off x="5869012" y="458600"/>
              <a:ext cx="174575" cy="174575"/>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solidFill>
                  <a:prstClr val="white"/>
                </a:solidFill>
                <a:sym typeface="Calibri" panose="020F0502020204030204" pitchFamily="34" charset="0"/>
              </a:endParaRPr>
            </a:p>
          </p:txBody>
        </p:sp>
        <p:sp>
          <p:nvSpPr>
            <p:cNvPr id="64" name="椭圆 63">
              <a:extLst>
                <a:ext uri="{FF2B5EF4-FFF2-40B4-BE49-F238E27FC236}">
                  <a16:creationId xmlns:a16="http://schemas.microsoft.com/office/drawing/2014/main" xmlns="" id="{A11AD04B-254F-486C-8CA0-172300548E72}"/>
                </a:ext>
              </a:extLst>
            </p:cNvPr>
            <p:cNvSpPr/>
            <p:nvPr/>
          </p:nvSpPr>
          <p:spPr>
            <a:xfrm rot="10852313" flipV="1">
              <a:off x="5682191" y="409861"/>
              <a:ext cx="272054" cy="272053"/>
            </a:xfrm>
            <a:prstGeom prst="ellipse">
              <a:avLst/>
            </a:prstGeom>
            <a:solidFill>
              <a:srgbClr val="228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sym typeface="Calibri" panose="020F0502020204030204" pitchFamily="34" charset="0"/>
                </a:rPr>
                <a:t>3</a:t>
              </a:r>
              <a:endParaRPr lang="zh-CN" altLang="en-US" dirty="0">
                <a:solidFill>
                  <a:prstClr val="white"/>
                </a:solidFill>
                <a:sym typeface="Calibri" panose="020F0502020204030204" pitchFamily="34" charset="0"/>
              </a:endParaRPr>
            </a:p>
          </p:txBody>
        </p:sp>
      </p:grpSp>
      <p:sp>
        <p:nvSpPr>
          <p:cNvPr id="58" name="文本框 57"/>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Fever Screening </a:t>
            </a:r>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Process</a:t>
            </a:r>
          </a:p>
        </p:txBody>
      </p:sp>
      <p:sp>
        <p:nvSpPr>
          <p:cNvPr id="59" name="矩形 58"/>
          <p:cNvSpPr/>
          <p:nvPr/>
        </p:nvSpPr>
        <p:spPr>
          <a:xfrm>
            <a:off x="6857692" y="1167996"/>
            <a:ext cx="4006258" cy="2238973"/>
          </a:xfrm>
          <a:prstGeom prst="rect">
            <a:avLst/>
          </a:prstGeom>
          <a:blipFill>
            <a:blip r:embed="rId4"/>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7157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Camera Features</a:t>
            </a:r>
          </a:p>
        </p:txBody>
      </p:sp>
      <p:pic>
        <p:nvPicPr>
          <p:cNvPr id="3" name="图片 2"/>
          <p:cNvPicPr/>
          <p:nvPr/>
        </p:nvPicPr>
        <p:blipFill rotWithShape="1">
          <a:blip r:embed="rId3">
            <a:clrChange>
              <a:clrFrom>
                <a:srgbClr val="FFFFFF"/>
              </a:clrFrom>
              <a:clrTo>
                <a:srgbClr val="FFFFFF">
                  <a:alpha val="0"/>
                </a:srgbClr>
              </a:clrTo>
            </a:clrChange>
          </a:blip>
          <a:srcRect l="12053" t="24234" r="19986" b="20966"/>
          <a:stretch/>
        </p:blipFill>
        <p:spPr>
          <a:xfrm>
            <a:off x="1267932" y="2519327"/>
            <a:ext cx="4623478" cy="1819347"/>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37449" t="35825" r="37066" b="30308"/>
          <a:stretch/>
        </p:blipFill>
        <p:spPr>
          <a:xfrm>
            <a:off x="6072719" y="2424659"/>
            <a:ext cx="2563319" cy="2008682"/>
          </a:xfrm>
          <a:prstGeom prst="rect">
            <a:avLst/>
          </a:prstGeom>
        </p:spPr>
      </p:pic>
      <p:grpSp>
        <p:nvGrpSpPr>
          <p:cNvPr id="5" name="组合 4"/>
          <p:cNvGrpSpPr/>
          <p:nvPr/>
        </p:nvGrpSpPr>
        <p:grpSpPr>
          <a:xfrm>
            <a:off x="1216004" y="1787487"/>
            <a:ext cx="1428953" cy="1075044"/>
            <a:chOff x="4758428" y="2108836"/>
            <a:chExt cx="1428953" cy="1075044"/>
          </a:xfrm>
        </p:grpSpPr>
        <p:cxnSp>
          <p:nvCxnSpPr>
            <p:cNvPr id="6" name="直接连接符 5"/>
            <p:cNvCxnSpPr/>
            <p:nvPr/>
          </p:nvCxnSpPr>
          <p:spPr>
            <a:xfrm>
              <a:off x="5446019" y="2498094"/>
              <a:ext cx="0" cy="685786"/>
            </a:xfrm>
            <a:prstGeom prst="line">
              <a:avLst/>
            </a:prstGeom>
            <a:ln w="15875">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446019" y="2498094"/>
              <a:ext cx="4826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4758428" y="2108836"/>
              <a:ext cx="1428953" cy="422561"/>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1400" dirty="0" smtClean="0"/>
                <a:t>Built in speaker</a:t>
              </a:r>
              <a:endParaRPr lang="en-US" altLang="zh-CN" sz="1400" dirty="0"/>
            </a:p>
          </p:txBody>
        </p:sp>
      </p:grpSp>
      <p:cxnSp>
        <p:nvCxnSpPr>
          <p:cNvPr id="9" name="直接连接符 8"/>
          <p:cNvCxnSpPr>
            <a:stCxn id="10" idx="0"/>
          </p:cNvCxnSpPr>
          <p:nvPr/>
        </p:nvCxnSpPr>
        <p:spPr>
          <a:xfrm flipH="1" flipV="1">
            <a:off x="2012950" y="4241660"/>
            <a:ext cx="4945" cy="652483"/>
          </a:xfrm>
          <a:prstGeom prst="line">
            <a:avLst/>
          </a:prstGeom>
          <a:ln w="15875">
            <a:headEnd type="none"/>
            <a:tailEnd type="oval"/>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1439044" y="4894143"/>
            <a:ext cx="1157702" cy="381899"/>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1400" dirty="0" smtClean="0"/>
              <a:t>Built in MIC</a:t>
            </a:r>
            <a:endParaRPr lang="en-US" altLang="zh-CN" sz="1400" dirty="0"/>
          </a:p>
        </p:txBody>
      </p:sp>
      <p:cxnSp>
        <p:nvCxnSpPr>
          <p:cNvPr id="11" name="直接连接符 10"/>
          <p:cNvCxnSpPr/>
          <p:nvPr/>
        </p:nvCxnSpPr>
        <p:spPr>
          <a:xfrm flipV="1">
            <a:off x="7848600" y="2424659"/>
            <a:ext cx="0" cy="788312"/>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6275337" y="1329629"/>
            <a:ext cx="2994025" cy="1095030"/>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1400" b="1" dirty="0" smtClean="0"/>
              <a:t>Thermal Camera</a:t>
            </a:r>
          </a:p>
          <a:p>
            <a:pPr marL="171450" indent="-171450">
              <a:buFont typeface="Arial" panose="020B0604020202020204" pitchFamily="34" charset="0"/>
              <a:buChar char="•"/>
            </a:pPr>
            <a:r>
              <a:rPr lang="en-US" altLang="zh-CN" sz="1050" dirty="0" smtClean="0"/>
              <a:t>Vanadium Oxide Uncooled Focal Plane Arrays</a:t>
            </a:r>
          </a:p>
          <a:p>
            <a:pPr marL="171450" indent="-171450">
              <a:buFont typeface="Arial" panose="020B0604020202020204" pitchFamily="34" charset="0"/>
              <a:buChar char="•"/>
            </a:pPr>
            <a:r>
              <a:rPr lang="en-US" altLang="zh-CN" sz="1050" dirty="0" smtClean="0"/>
              <a:t>384*288 resolution, max 25fps</a:t>
            </a:r>
          </a:p>
          <a:p>
            <a:pPr marL="171450" indent="-171450">
              <a:buFont typeface="Arial" panose="020B0604020202020204" pitchFamily="34" charset="0"/>
              <a:buChar char="•"/>
            </a:pPr>
            <a:r>
              <a:rPr lang="en-US" altLang="zh-CN" sz="1050" dirty="0" smtClean="0"/>
              <a:t>9.6mm fixed lens</a:t>
            </a:r>
            <a:endParaRPr lang="en-US" altLang="zh-CN" sz="1050" dirty="0"/>
          </a:p>
        </p:txBody>
      </p:sp>
      <p:sp>
        <p:nvSpPr>
          <p:cNvPr id="15" name="圆角矩形 14"/>
          <p:cNvSpPr/>
          <p:nvPr/>
        </p:nvSpPr>
        <p:spPr>
          <a:xfrm>
            <a:off x="6465260" y="4658800"/>
            <a:ext cx="1778238" cy="1158247"/>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1400" b="1" dirty="0" smtClean="0"/>
              <a:t>Optical Camera</a:t>
            </a:r>
          </a:p>
          <a:p>
            <a:pPr marL="171450" indent="-171450">
              <a:buFont typeface="Arial" panose="020B0604020202020204" pitchFamily="34" charset="0"/>
              <a:buChar char="•"/>
            </a:pPr>
            <a:r>
              <a:rPr lang="en-US" altLang="zh-CN" sz="1050" dirty="0" smtClean="0"/>
              <a:t>1/1.8", 4MP, max 60fps</a:t>
            </a:r>
          </a:p>
          <a:p>
            <a:pPr marL="171450" indent="-171450">
              <a:buFont typeface="Arial" panose="020B0604020202020204" pitchFamily="34" charset="0"/>
              <a:buChar char="•"/>
            </a:pPr>
            <a:r>
              <a:rPr lang="en-US" altLang="zh-CN" sz="1050" dirty="0" smtClean="0"/>
              <a:t>120dB WDR</a:t>
            </a:r>
          </a:p>
          <a:p>
            <a:pPr marL="171450" indent="-171450">
              <a:buFont typeface="Arial" panose="020B0604020202020204" pitchFamily="34" charset="0"/>
              <a:buChar char="•"/>
            </a:pPr>
            <a:r>
              <a:rPr lang="en-US" altLang="zh-CN" sz="1050" dirty="0" smtClean="0"/>
              <a:t>6mm@F1.6 fixed lens</a:t>
            </a:r>
          </a:p>
          <a:p>
            <a:pPr marL="171450" indent="-171450">
              <a:buFont typeface="Arial" panose="020B0604020202020204" pitchFamily="34" charset="0"/>
              <a:buChar char="•"/>
            </a:pPr>
            <a:r>
              <a:rPr lang="en-US" altLang="zh-CN" sz="1050" dirty="0" smtClean="0"/>
              <a:t>Min Color : 0.001lux</a:t>
            </a:r>
            <a:endParaRPr lang="en-US" altLang="zh-CN" sz="1050" dirty="0"/>
          </a:p>
        </p:txBody>
      </p:sp>
      <p:sp>
        <p:nvSpPr>
          <p:cNvPr id="16" name="圆角矩形 15"/>
          <p:cNvSpPr/>
          <p:nvPr/>
        </p:nvSpPr>
        <p:spPr>
          <a:xfrm>
            <a:off x="3062850" y="1329629"/>
            <a:ext cx="2794594" cy="1095030"/>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1400" b="1" dirty="0" smtClean="0"/>
              <a:t>Structure</a:t>
            </a:r>
          </a:p>
          <a:p>
            <a:pPr marL="171450" indent="-171450">
              <a:buFont typeface="Arial" panose="020B0604020202020204" pitchFamily="34" charset="0"/>
              <a:buChar char="•"/>
            </a:pPr>
            <a:r>
              <a:rPr lang="en-US" altLang="zh-CN" sz="1050" dirty="0" smtClean="0"/>
              <a:t>Micro SD, up to 256 GB</a:t>
            </a:r>
          </a:p>
          <a:p>
            <a:pPr marL="171450" indent="-171450">
              <a:buFont typeface="Arial" panose="020B0604020202020204" pitchFamily="34" charset="0"/>
              <a:buChar char="•"/>
            </a:pPr>
            <a:r>
              <a:rPr lang="en-US" altLang="zh-CN" sz="1050" dirty="0" smtClean="0"/>
              <a:t>Alarm 2 in and 2 out, Audio 1 in and 1 out</a:t>
            </a:r>
          </a:p>
          <a:p>
            <a:pPr marL="171450" indent="-171450">
              <a:buFont typeface="Arial" panose="020B0604020202020204" pitchFamily="34" charset="0"/>
              <a:buChar char="•"/>
            </a:pPr>
            <a:r>
              <a:rPr lang="en-US" altLang="zh-CN" sz="1050" dirty="0" smtClean="0"/>
              <a:t>IP66 ingress protection</a:t>
            </a:r>
          </a:p>
        </p:txBody>
      </p:sp>
      <p:cxnSp>
        <p:nvCxnSpPr>
          <p:cNvPr id="19" name="直接连接符 18"/>
          <p:cNvCxnSpPr/>
          <p:nvPr/>
        </p:nvCxnSpPr>
        <p:spPr>
          <a:xfrm>
            <a:off x="6892472" y="3799731"/>
            <a:ext cx="423" cy="859069"/>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8636038" y="3799731"/>
            <a:ext cx="2093877" cy="555937"/>
          </a:xfrm>
          <a:prstGeom prst="round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Built in IR lights</a:t>
            </a:r>
            <a:r>
              <a:rPr lang="en-US" altLang="zh-CN" sz="1400" dirty="0"/>
              <a:t>,</a:t>
            </a:r>
            <a:r>
              <a:rPr lang="en-US" altLang="zh-CN" sz="1400" dirty="0" smtClean="0"/>
              <a:t> red and blue warning lights</a:t>
            </a:r>
            <a:endParaRPr lang="en-US" altLang="zh-CN" sz="1400" dirty="0"/>
          </a:p>
        </p:txBody>
      </p:sp>
      <p:cxnSp>
        <p:nvCxnSpPr>
          <p:cNvPr id="28" name="直接连接符 27"/>
          <p:cNvCxnSpPr/>
          <p:nvPr/>
        </p:nvCxnSpPr>
        <p:spPr>
          <a:xfrm>
            <a:off x="7724259" y="4042548"/>
            <a:ext cx="911779" cy="19906"/>
          </a:xfrm>
          <a:prstGeom prst="line">
            <a:avLst/>
          </a:prstGeom>
          <a:ln w="15875">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6" idx="2"/>
          </p:cNvCxnSpPr>
          <p:nvPr/>
        </p:nvCxnSpPr>
        <p:spPr>
          <a:xfrm flipH="1">
            <a:off x="4089400" y="2424659"/>
            <a:ext cx="370747" cy="591461"/>
          </a:xfrm>
          <a:prstGeom prst="line">
            <a:avLst/>
          </a:prstGeom>
          <a:ln w="15875">
            <a:headEnd type="none"/>
            <a:tailEnd type="ova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03737" y="6114510"/>
            <a:ext cx="456505" cy="456505"/>
            <a:chOff x="4046673" y="1549986"/>
            <a:chExt cx="720000" cy="720000"/>
          </a:xfrm>
        </p:grpSpPr>
        <p:sp>
          <p:nvSpPr>
            <p:cNvPr id="21" name="椭圆 20">
              <a:extLst>
                <a:ext uri="{FF2B5EF4-FFF2-40B4-BE49-F238E27FC236}">
                  <a16:creationId xmlns="" xmlns:a16="http://schemas.microsoft.com/office/drawing/2014/main" id="{BBF08FE8-F1DC-4189-AD5C-A2EACA027585}"/>
                </a:ext>
              </a:extLst>
            </p:cNvPr>
            <p:cNvSpPr/>
            <p:nvPr/>
          </p:nvSpPr>
          <p:spPr bwMode="auto">
            <a:xfrm>
              <a:off x="4046673" y="1549986"/>
              <a:ext cx="720000" cy="720000"/>
            </a:xfrm>
            <a:prstGeom prst="ellipse">
              <a:avLst/>
            </a:prstGeom>
            <a:noFill/>
            <a:ln w="28575" cap="flat" cmpd="sng" algn="ctr">
              <a:solidFill>
                <a:srgbClr val="2E8DC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Font typeface="Arial" pitchFamily="34" charset="0"/>
                <a:buNone/>
              </a:pPr>
              <a:endParaRPr lang="zh-CN" altLang="en-US" sz="1800">
                <a:solidFill>
                  <a:srgbClr val="F7F7F7"/>
                </a:solidFill>
                <a:latin typeface="Arial" pitchFamily="34" charset="0"/>
                <a:ea typeface="微软雅黑" panose="020B0503020204020204" pitchFamily="34" charset="-122"/>
                <a:cs typeface="Arial" pitchFamily="34" charset="0"/>
              </a:endParaRPr>
            </a:p>
          </p:txBody>
        </p:sp>
        <p:sp>
          <p:nvSpPr>
            <p:cNvPr id="22" name="椭圆 21">
              <a:extLst>
                <a:ext uri="{FF2B5EF4-FFF2-40B4-BE49-F238E27FC236}">
                  <a16:creationId xmlns="" xmlns:a16="http://schemas.microsoft.com/office/drawing/2014/main" id="{9573EA79-3E1A-4763-90A4-678A335E4DB2}"/>
                </a:ext>
              </a:extLst>
            </p:cNvPr>
            <p:cNvSpPr/>
            <p:nvPr/>
          </p:nvSpPr>
          <p:spPr>
            <a:xfrm>
              <a:off x="4129441" y="1675768"/>
              <a:ext cx="273305" cy="2733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sp>
          <p:nvSpPr>
            <p:cNvPr id="23" name="椭圆 22">
              <a:extLst>
                <a:ext uri="{FF2B5EF4-FFF2-40B4-BE49-F238E27FC236}">
                  <a16:creationId xmlns="" xmlns:a16="http://schemas.microsoft.com/office/drawing/2014/main" id="{46C14A38-04A8-49CC-B34A-BE3758E635DB}"/>
                </a:ext>
              </a:extLst>
            </p:cNvPr>
            <p:cNvSpPr/>
            <p:nvPr/>
          </p:nvSpPr>
          <p:spPr>
            <a:xfrm>
              <a:off x="4404597" y="1894587"/>
              <a:ext cx="273305" cy="273305"/>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cxnSp>
          <p:nvCxnSpPr>
            <p:cNvPr id="24" name="直接连接符 23">
              <a:extLst>
                <a:ext uri="{FF2B5EF4-FFF2-40B4-BE49-F238E27FC236}">
                  <a16:creationId xmlns="" xmlns:a16="http://schemas.microsoft.com/office/drawing/2014/main" id="{2CD2BDC5-B13B-4BB3-BBAE-D55530537985}"/>
                </a:ext>
              </a:extLst>
            </p:cNvPr>
            <p:cNvCxnSpPr>
              <a:cxnSpLocks/>
              <a:stCxn id="21" idx="3"/>
              <a:endCxn id="21" idx="7"/>
            </p:cNvCxnSpPr>
            <p:nvPr/>
          </p:nvCxnSpPr>
          <p:spPr>
            <a:xfrm flipV="1">
              <a:off x="4152115" y="1655428"/>
              <a:ext cx="509116" cy="509116"/>
            </a:xfrm>
            <a:prstGeom prst="line">
              <a:avLst/>
            </a:prstGeom>
            <a:ln w="190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512411" y="5957406"/>
            <a:ext cx="3602389" cy="613609"/>
            <a:chOff x="795551" y="5966752"/>
            <a:chExt cx="3602389" cy="613609"/>
          </a:xfrm>
        </p:grpSpPr>
        <p:sp>
          <p:nvSpPr>
            <p:cNvPr id="25" name="文本框 24">
              <a:extLst>
                <a:ext uri="{FF2B5EF4-FFF2-40B4-BE49-F238E27FC236}">
                  <a16:creationId xmlns="" xmlns:a16="http://schemas.microsoft.com/office/drawing/2014/main" id="{4FC6B493-5313-49AE-BCB2-C51B71274653}"/>
                </a:ext>
              </a:extLst>
            </p:cNvPr>
            <p:cNvSpPr txBox="1"/>
            <p:nvPr/>
          </p:nvSpPr>
          <p:spPr>
            <a:xfrm>
              <a:off x="795552" y="5966752"/>
              <a:ext cx="2785800"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defRPr b="1">
                  <a:solidFill>
                    <a:srgbClr val="2E8DC2"/>
                  </a:solidFill>
                  <a:latin typeface="微软雅黑" panose="020B0503020204020204" pitchFamily="34" charset="-122"/>
                  <a:ea typeface="微软雅黑" panose="020B0503020204020204" pitchFamily="34" charset="-122"/>
                  <a:cs typeface="+mn-ea"/>
                </a:defRPr>
              </a:lvl1pPr>
            </a:lstStyle>
            <a:p>
              <a:r>
                <a:rPr lang="en-US" b="0" dirty="0" smtClean="0">
                  <a:latin typeface="+mn-lt"/>
                  <a:cs typeface="Arial" pitchFamily="34" charset="0"/>
                </a:rPr>
                <a:t>Dual-spectrum imaging</a:t>
              </a:r>
              <a:endParaRPr lang="en-US" b="0" dirty="0">
                <a:latin typeface="+mn-lt"/>
                <a:cs typeface="Arial" pitchFamily="34" charset="0"/>
              </a:endParaRPr>
            </a:p>
          </p:txBody>
        </p:sp>
        <p:sp>
          <p:nvSpPr>
            <p:cNvPr id="26" name="矩形 25">
              <a:extLst>
                <a:ext uri="{FF2B5EF4-FFF2-40B4-BE49-F238E27FC236}">
                  <a16:creationId xmlns="" xmlns:a16="http://schemas.microsoft.com/office/drawing/2014/main" id="{9423F3DD-E4AB-4AB1-BA77-094EF95D92B2}"/>
                </a:ext>
              </a:extLst>
            </p:cNvPr>
            <p:cNvSpPr/>
            <p:nvPr/>
          </p:nvSpPr>
          <p:spPr>
            <a:xfrm flipH="1">
              <a:off x="795551" y="6272584"/>
              <a:ext cx="3602389" cy="307777"/>
            </a:xfrm>
            <a:prstGeom prst="rect">
              <a:avLst/>
            </a:prstGeom>
            <a:noFill/>
          </p:spPr>
          <p:txBody>
            <a:bodyPr wrap="square" rtlCol="0">
              <a:spAutoFit/>
            </a:bodyPr>
            <a:lstStyle/>
            <a:p>
              <a:r>
                <a:rPr lang="en-US" sz="1400" dirty="0" smtClean="0">
                  <a:solidFill>
                    <a:schemeClr val="tx1">
                      <a:lumMod val="75000"/>
                      <a:lumOff val="25000"/>
                    </a:schemeClr>
                  </a:solidFill>
                  <a:ea typeface="微软雅黑" panose="020B0503020204020204" pitchFamily="34" charset="-122"/>
                  <a:cs typeface="Arial" pitchFamily="34" charset="0"/>
                  <a:sym typeface="+mn-lt"/>
                </a:rPr>
                <a:t>One </a:t>
              </a:r>
              <a:r>
                <a:rPr lang="en-US" sz="1400" dirty="0">
                  <a:solidFill>
                    <a:schemeClr val="tx1">
                      <a:lumMod val="75000"/>
                      <a:lumOff val="25000"/>
                    </a:schemeClr>
                  </a:solidFill>
                  <a:ea typeface="微软雅黑" panose="020B0503020204020204" pitchFamily="34" charset="-122"/>
                  <a:cs typeface="Arial" pitchFamily="34" charset="0"/>
                  <a:sym typeface="+mn-lt"/>
                </a:rPr>
                <a:t>IP </a:t>
              </a:r>
              <a:r>
                <a:rPr lang="en-US" sz="1400" dirty="0" smtClean="0">
                  <a:solidFill>
                    <a:schemeClr val="tx1">
                      <a:lumMod val="75000"/>
                      <a:lumOff val="25000"/>
                    </a:schemeClr>
                  </a:solidFill>
                  <a:ea typeface="微软雅黑" panose="020B0503020204020204" pitchFamily="34" charset="-122"/>
                  <a:cs typeface="Arial" pitchFamily="34" charset="0"/>
                  <a:sym typeface="+mn-lt"/>
                </a:rPr>
                <a:t>address for Optical &amp; Thermal channel </a:t>
              </a:r>
              <a:endParaRPr lang="en-US" sz="1400" dirty="0">
                <a:solidFill>
                  <a:schemeClr val="tx1">
                    <a:lumMod val="75000"/>
                    <a:lumOff val="25000"/>
                  </a:schemeClr>
                </a:solidFill>
                <a:ea typeface="微软雅黑" panose="020B0503020204020204" pitchFamily="34" charset="-122"/>
                <a:cs typeface="Arial" pitchFamily="34" charset="0"/>
                <a:sym typeface="+mn-lt"/>
              </a:endParaRPr>
            </a:p>
          </p:txBody>
        </p:sp>
      </p:grpSp>
      <p:grpSp>
        <p:nvGrpSpPr>
          <p:cNvPr id="48" name="组合 47"/>
          <p:cNvGrpSpPr/>
          <p:nvPr/>
        </p:nvGrpSpPr>
        <p:grpSpPr>
          <a:xfrm>
            <a:off x="4582292" y="5957406"/>
            <a:ext cx="3602389" cy="829052"/>
            <a:chOff x="795551" y="5966752"/>
            <a:chExt cx="3602389" cy="829052"/>
          </a:xfrm>
        </p:grpSpPr>
        <p:sp>
          <p:nvSpPr>
            <p:cNvPr id="49" name="文本框 48">
              <a:extLst>
                <a:ext uri="{FF2B5EF4-FFF2-40B4-BE49-F238E27FC236}">
                  <a16:creationId xmlns="" xmlns:a16="http://schemas.microsoft.com/office/drawing/2014/main" id="{4FC6B493-5313-49AE-BCB2-C51B71274653}"/>
                </a:ext>
              </a:extLst>
            </p:cNvPr>
            <p:cNvSpPr txBox="1"/>
            <p:nvPr/>
          </p:nvSpPr>
          <p:spPr>
            <a:xfrm>
              <a:off x="795552" y="5966752"/>
              <a:ext cx="2785800"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defRPr b="1">
                  <a:solidFill>
                    <a:srgbClr val="2E8DC2"/>
                  </a:solidFill>
                  <a:latin typeface="微软雅黑" panose="020B0503020204020204" pitchFamily="34" charset="-122"/>
                  <a:ea typeface="微软雅黑" panose="020B0503020204020204" pitchFamily="34" charset="-122"/>
                  <a:cs typeface="+mn-ea"/>
                </a:defRPr>
              </a:lvl1pPr>
            </a:lstStyle>
            <a:p>
              <a:r>
                <a:rPr lang="en-US" b="0" dirty="0">
                  <a:latin typeface="+mn-lt"/>
                  <a:cs typeface="Arial" pitchFamily="34" charset="0"/>
                </a:rPr>
                <a:t>Audio and light alarm</a:t>
              </a:r>
            </a:p>
          </p:txBody>
        </p:sp>
        <p:sp>
          <p:nvSpPr>
            <p:cNvPr id="50" name="矩形 49">
              <a:extLst>
                <a:ext uri="{FF2B5EF4-FFF2-40B4-BE49-F238E27FC236}">
                  <a16:creationId xmlns="" xmlns:a16="http://schemas.microsoft.com/office/drawing/2014/main" id="{9423F3DD-E4AB-4AB1-BA77-094EF95D92B2}"/>
                </a:ext>
              </a:extLst>
            </p:cNvPr>
            <p:cNvSpPr/>
            <p:nvPr/>
          </p:nvSpPr>
          <p:spPr>
            <a:xfrm flipH="1">
              <a:off x="795551" y="6272584"/>
              <a:ext cx="3602389" cy="523220"/>
            </a:xfrm>
            <a:prstGeom prst="rect">
              <a:avLst/>
            </a:prstGeom>
            <a:noFill/>
          </p:spPr>
          <p:txBody>
            <a:bodyPr wrap="square" rtlCol="0">
              <a:spAutoFit/>
            </a:bodyPr>
            <a:lstStyle/>
            <a:p>
              <a:r>
                <a:rPr lang="en-US" sz="1400" dirty="0">
                  <a:solidFill>
                    <a:schemeClr val="tx1">
                      <a:lumMod val="75000"/>
                      <a:lumOff val="25000"/>
                    </a:schemeClr>
                  </a:solidFill>
                  <a:ea typeface="微软雅黑" panose="020B0503020204020204" pitchFamily="34" charset="-122"/>
                  <a:cs typeface="Arial" pitchFamily="34" charset="0"/>
                  <a:sym typeface="+mn-lt"/>
                </a:rPr>
                <a:t>Support alarm when no mask and abnormal temperature are detected</a:t>
              </a:r>
            </a:p>
          </p:txBody>
        </p:sp>
      </p:grpSp>
      <p:grpSp>
        <p:nvGrpSpPr>
          <p:cNvPr id="57" name="组合 56"/>
          <p:cNvGrpSpPr/>
          <p:nvPr/>
        </p:nvGrpSpPr>
        <p:grpSpPr>
          <a:xfrm>
            <a:off x="8652172" y="5957406"/>
            <a:ext cx="3602389" cy="829052"/>
            <a:chOff x="795551" y="5966752"/>
            <a:chExt cx="3602389" cy="829052"/>
          </a:xfrm>
        </p:grpSpPr>
        <p:sp>
          <p:nvSpPr>
            <p:cNvPr id="58" name="文本框 57">
              <a:extLst>
                <a:ext uri="{FF2B5EF4-FFF2-40B4-BE49-F238E27FC236}">
                  <a16:creationId xmlns="" xmlns:a16="http://schemas.microsoft.com/office/drawing/2014/main" id="{4FC6B493-5313-49AE-BCB2-C51B71274653}"/>
                </a:ext>
              </a:extLst>
            </p:cNvPr>
            <p:cNvSpPr txBox="1"/>
            <p:nvPr/>
          </p:nvSpPr>
          <p:spPr>
            <a:xfrm>
              <a:off x="795552" y="5966752"/>
              <a:ext cx="2785800"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defRPr b="1">
                  <a:solidFill>
                    <a:srgbClr val="2E8DC2"/>
                  </a:solidFill>
                  <a:latin typeface="微软雅黑" panose="020B0503020204020204" pitchFamily="34" charset="-122"/>
                  <a:ea typeface="微软雅黑" panose="020B0503020204020204" pitchFamily="34" charset="-122"/>
                  <a:cs typeface="+mn-ea"/>
                </a:defRPr>
              </a:lvl1pPr>
            </a:lstStyle>
            <a:p>
              <a:r>
                <a:rPr lang="en-US" b="0" dirty="0" smtClean="0">
                  <a:latin typeface="+mn-lt"/>
                  <a:cs typeface="Arial" pitchFamily="34" charset="0"/>
                </a:rPr>
                <a:t>Attributes </a:t>
              </a:r>
              <a:r>
                <a:rPr lang="en-US" b="0" dirty="0">
                  <a:latin typeface="+mn-lt"/>
                  <a:cs typeface="Arial" pitchFamily="34" charset="0"/>
                </a:rPr>
                <a:t>Detection</a:t>
              </a:r>
            </a:p>
          </p:txBody>
        </p:sp>
        <p:sp>
          <p:nvSpPr>
            <p:cNvPr id="59" name="矩形 58">
              <a:extLst>
                <a:ext uri="{FF2B5EF4-FFF2-40B4-BE49-F238E27FC236}">
                  <a16:creationId xmlns="" xmlns:a16="http://schemas.microsoft.com/office/drawing/2014/main" id="{9423F3DD-E4AB-4AB1-BA77-094EF95D92B2}"/>
                </a:ext>
              </a:extLst>
            </p:cNvPr>
            <p:cNvSpPr/>
            <p:nvPr/>
          </p:nvSpPr>
          <p:spPr>
            <a:xfrm flipH="1">
              <a:off x="795551" y="6272584"/>
              <a:ext cx="3602389" cy="523220"/>
            </a:xfrm>
            <a:prstGeom prst="rect">
              <a:avLst/>
            </a:prstGeom>
            <a:noFill/>
          </p:spPr>
          <p:txBody>
            <a:bodyPr wrap="square" rtlCol="0">
              <a:spAutoFit/>
            </a:bodyPr>
            <a:lstStyle/>
            <a:p>
              <a:r>
                <a:rPr lang="en-US" sz="1400" dirty="0" smtClean="0">
                  <a:solidFill>
                    <a:schemeClr val="tx1">
                      <a:lumMod val="75000"/>
                      <a:lumOff val="25000"/>
                    </a:schemeClr>
                  </a:solidFill>
                  <a:ea typeface="微软雅黑" panose="020B0503020204020204" pitchFamily="34" charset="-122"/>
                  <a:cs typeface="Arial" pitchFamily="34" charset="0"/>
                  <a:sym typeface="+mn-lt"/>
                </a:rPr>
                <a:t>Attributes detection </a:t>
              </a:r>
              <a:r>
                <a:rPr lang="en-US" sz="1400" dirty="0">
                  <a:solidFill>
                    <a:schemeClr val="tx1">
                      <a:lumMod val="75000"/>
                      <a:lumOff val="25000"/>
                    </a:schemeClr>
                  </a:solidFill>
                  <a:ea typeface="微软雅黑" panose="020B0503020204020204" pitchFamily="34" charset="-122"/>
                  <a:cs typeface="Arial" pitchFamily="34" charset="0"/>
                  <a:sym typeface="+mn-lt"/>
                </a:rPr>
                <a:t>includes </a:t>
              </a:r>
              <a:r>
                <a:rPr lang="en-US" sz="1400" dirty="0" smtClean="0">
                  <a:solidFill>
                    <a:schemeClr val="tx1">
                      <a:lumMod val="75000"/>
                      <a:lumOff val="25000"/>
                    </a:schemeClr>
                  </a:solidFill>
                  <a:ea typeface="微软雅黑" panose="020B0503020204020204" pitchFamily="34" charset="-122"/>
                  <a:cs typeface="Arial" pitchFamily="34" charset="0"/>
                  <a:sym typeface="+mn-lt"/>
                </a:rPr>
                <a:t>face ID, mask &amp; </a:t>
              </a:r>
              <a:r>
                <a:rPr lang="en-US" sz="1400" dirty="0">
                  <a:solidFill>
                    <a:schemeClr val="tx1">
                      <a:lumMod val="75000"/>
                      <a:lumOff val="25000"/>
                    </a:schemeClr>
                  </a:solidFill>
                  <a:ea typeface="微软雅黑" panose="020B0503020204020204" pitchFamily="34" charset="-122"/>
                  <a:cs typeface="Arial" pitchFamily="34" charset="0"/>
                  <a:sym typeface="+mn-lt"/>
                </a:rPr>
                <a:t>human body </a:t>
              </a:r>
              <a:r>
                <a:rPr lang="en-US" sz="1400" dirty="0" smtClean="0">
                  <a:solidFill>
                    <a:schemeClr val="tx1">
                      <a:lumMod val="75000"/>
                      <a:lumOff val="25000"/>
                    </a:schemeClr>
                  </a:solidFill>
                  <a:ea typeface="微软雅黑" panose="020B0503020204020204" pitchFamily="34" charset="-122"/>
                  <a:cs typeface="Arial" pitchFamily="34" charset="0"/>
                  <a:sym typeface="+mn-lt"/>
                </a:rPr>
                <a:t>temperature status</a:t>
              </a:r>
              <a:endParaRPr lang="en-US" sz="1400" dirty="0">
                <a:solidFill>
                  <a:schemeClr val="tx1">
                    <a:lumMod val="75000"/>
                    <a:lumOff val="25000"/>
                  </a:schemeClr>
                </a:solidFill>
                <a:ea typeface="微软雅黑" panose="020B0503020204020204" pitchFamily="34" charset="-122"/>
                <a:cs typeface="Arial" pitchFamily="34" charset="0"/>
                <a:sym typeface="+mn-lt"/>
              </a:endParaRPr>
            </a:p>
          </p:txBody>
        </p:sp>
      </p:grpSp>
      <p:grpSp>
        <p:nvGrpSpPr>
          <p:cNvPr id="18" name="组合 17"/>
          <p:cNvGrpSpPr/>
          <p:nvPr/>
        </p:nvGrpSpPr>
        <p:grpSpPr>
          <a:xfrm>
            <a:off x="4083432" y="6086811"/>
            <a:ext cx="579080" cy="541720"/>
            <a:chOff x="4180180" y="4644506"/>
            <a:chExt cx="899885" cy="841828"/>
          </a:xfrm>
        </p:grpSpPr>
        <p:sp>
          <p:nvSpPr>
            <p:cNvPr id="64" name="椭圆 63">
              <a:extLst>
                <a:ext uri="{FF2B5EF4-FFF2-40B4-BE49-F238E27FC236}">
                  <a16:creationId xmlns="" xmlns:a16="http://schemas.microsoft.com/office/drawing/2014/main" id="{3864FAF3-4A0A-4605-8221-85CE28879EDC}"/>
                </a:ext>
              </a:extLst>
            </p:cNvPr>
            <p:cNvSpPr/>
            <p:nvPr/>
          </p:nvSpPr>
          <p:spPr bwMode="auto">
            <a:xfrm>
              <a:off x="4239061" y="4737162"/>
              <a:ext cx="720000" cy="720000"/>
            </a:xfrm>
            <a:prstGeom prst="ellipse">
              <a:avLst/>
            </a:prstGeom>
            <a:noFill/>
            <a:ln w="28575" cap="flat" cmpd="sng" algn="ctr">
              <a:solidFill>
                <a:srgbClr val="2E8DC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Font typeface="Arial" pitchFamily="34" charset="0"/>
                <a:buNone/>
              </a:pPr>
              <a:endParaRPr lang="zh-CN" altLang="en-US" sz="1800">
                <a:solidFill>
                  <a:srgbClr val="F7F7F7"/>
                </a:solidFill>
                <a:latin typeface="Arial" pitchFamily="34" charset="0"/>
                <a:ea typeface="微软雅黑" panose="020B0503020204020204" pitchFamily="34" charset="-122"/>
                <a:cs typeface="Arial" pitchFamily="34" charset="0"/>
              </a:endParaRPr>
            </a:p>
          </p:txBody>
        </p:sp>
        <p:pic>
          <p:nvPicPr>
            <p:cNvPr id="65" name="图片 64"/>
            <p:cNvPicPr>
              <a:picLocks noChangeAspect="1"/>
            </p:cNvPicPr>
            <p:nvPr/>
          </p:nvPicPr>
          <p:blipFill rotWithShape="1">
            <a:blip r:embed="rId5" cstate="print">
              <a:extLst>
                <a:ext uri="{28A0092B-C50C-407E-A947-70E740481C1C}">
                  <a14:useLocalDpi xmlns:a14="http://schemas.microsoft.com/office/drawing/2010/main" val="0"/>
                </a:ext>
              </a:extLst>
            </a:blip>
            <a:srcRect l="6568" t="25160" r="48188" b="31790"/>
            <a:stretch/>
          </p:blipFill>
          <p:spPr>
            <a:xfrm>
              <a:off x="4180180" y="4644506"/>
              <a:ext cx="899885" cy="841828"/>
            </a:xfrm>
            <a:prstGeom prst="rect">
              <a:avLst/>
            </a:prstGeom>
          </p:spPr>
        </p:pic>
      </p:grpSp>
      <p:grpSp>
        <p:nvGrpSpPr>
          <p:cNvPr id="68" name="组合 67"/>
          <p:cNvGrpSpPr/>
          <p:nvPr/>
        </p:nvGrpSpPr>
        <p:grpSpPr>
          <a:xfrm>
            <a:off x="8023201" y="6071840"/>
            <a:ext cx="790451" cy="790585"/>
            <a:chOff x="8144607" y="3389112"/>
            <a:chExt cx="1138167" cy="1138360"/>
          </a:xfrm>
        </p:grpSpPr>
        <p:sp>
          <p:nvSpPr>
            <p:cNvPr id="69" name="椭圆 68">
              <a:extLst>
                <a:ext uri="{FF2B5EF4-FFF2-40B4-BE49-F238E27FC236}">
                  <a16:creationId xmlns="" xmlns:a16="http://schemas.microsoft.com/office/drawing/2014/main" id="{54C4A68A-23E4-4C24-9853-7D7990629B9F}"/>
                </a:ext>
              </a:extLst>
            </p:cNvPr>
            <p:cNvSpPr/>
            <p:nvPr/>
          </p:nvSpPr>
          <p:spPr bwMode="auto">
            <a:xfrm>
              <a:off x="8353690" y="3477665"/>
              <a:ext cx="720000" cy="720000"/>
            </a:xfrm>
            <a:prstGeom prst="ellipse">
              <a:avLst/>
            </a:prstGeom>
            <a:noFill/>
            <a:ln w="28575" cap="flat" cmpd="sng" algn="ctr">
              <a:solidFill>
                <a:srgbClr val="2E8DC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Font typeface="Arial" pitchFamily="34" charset="0"/>
                <a:buNone/>
              </a:pPr>
              <a:endParaRPr lang="zh-CN" altLang="en-US" sz="1800">
                <a:solidFill>
                  <a:srgbClr val="F7F7F7"/>
                </a:solidFill>
                <a:latin typeface="Arial" pitchFamily="34" charset="0"/>
                <a:ea typeface="微软雅黑" panose="020B0503020204020204" pitchFamily="34" charset="-122"/>
                <a:cs typeface="Arial" pitchFamily="34" charset="0"/>
              </a:endParaRPr>
            </a:p>
          </p:txBody>
        </p:sp>
        <p:pic>
          <p:nvPicPr>
            <p:cNvPr id="70" name="图片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4607" y="3389112"/>
              <a:ext cx="1138167" cy="1138360"/>
            </a:xfrm>
            <a:prstGeom prst="rect">
              <a:avLst/>
            </a:prstGeom>
          </p:spPr>
        </p:pic>
      </p:grpSp>
    </p:spTree>
    <p:extLst>
      <p:ext uri="{BB962C8B-B14F-4D97-AF65-F5344CB8AC3E}">
        <p14:creationId xmlns:p14="http://schemas.microsoft.com/office/powerpoint/2010/main" val="41888817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02235705-B5AA-4DB0-B861-054E378D814B}"/>
              </a:ext>
            </a:extLst>
          </p:cNvPr>
          <p:cNvSpPr/>
          <p:nvPr/>
        </p:nvSpPr>
        <p:spPr>
          <a:xfrm>
            <a:off x="2969199" y="2710158"/>
            <a:ext cx="6146800" cy="2514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a:extLst>
              <a:ext uri="{FF2B5EF4-FFF2-40B4-BE49-F238E27FC236}">
                <a16:creationId xmlns="" xmlns:a16="http://schemas.microsoft.com/office/drawing/2014/main" id="{62CD6172-5C4C-4ECA-9B14-377B0D8FE099}"/>
              </a:ext>
            </a:extLst>
          </p:cNvPr>
          <p:cNvSpPr/>
          <p:nvPr/>
        </p:nvSpPr>
        <p:spPr>
          <a:xfrm>
            <a:off x="7011657" y="2708493"/>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33" name="椭圆 32">
            <a:extLst>
              <a:ext uri="{FF2B5EF4-FFF2-40B4-BE49-F238E27FC236}">
                <a16:creationId xmlns="" xmlns:a16="http://schemas.microsoft.com/office/drawing/2014/main" id="{06861233-5D90-4115-9B66-507564DDA857}"/>
              </a:ext>
            </a:extLst>
          </p:cNvPr>
          <p:cNvSpPr/>
          <p:nvPr/>
        </p:nvSpPr>
        <p:spPr>
          <a:xfrm>
            <a:off x="9047064" y="3899959"/>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sym typeface="Calibri" panose="020F0502020204030204" pitchFamily="34" charset="0"/>
            </a:endParaRPr>
          </a:p>
        </p:txBody>
      </p:sp>
      <p:sp>
        <p:nvSpPr>
          <p:cNvPr id="50" name="文本框 49">
            <a:extLst>
              <a:ext uri="{FF2B5EF4-FFF2-40B4-BE49-F238E27FC236}">
                <a16:creationId xmlns="" xmlns:a16="http://schemas.microsoft.com/office/drawing/2014/main" id="{0079F1E7-710D-49BF-8A69-81CE09024407}"/>
              </a:ext>
            </a:extLst>
          </p:cNvPr>
          <p:cNvSpPr txBox="1"/>
          <p:nvPr/>
        </p:nvSpPr>
        <p:spPr>
          <a:xfrm>
            <a:off x="396740" y="3936081"/>
            <a:ext cx="3298712" cy="369332"/>
          </a:xfrm>
          <a:prstGeom prst="rect">
            <a:avLst/>
          </a:prstGeom>
          <a:noFill/>
        </p:spPr>
        <p:txBody>
          <a:bodyPr wrap="square" rtlCol="0">
            <a:spAutoFit/>
          </a:bodyPr>
          <a:lstStyle/>
          <a:p>
            <a:r>
              <a:rPr lang="en-US" altLang="zh-CN" dirty="0" smtClean="0">
                <a:solidFill>
                  <a:schemeClr val="tx1">
                    <a:lumMod val="75000"/>
                    <a:lumOff val="25000"/>
                  </a:schemeClr>
                </a:solidFill>
                <a:sym typeface="Calibri" panose="020F0502020204030204" pitchFamily="34" charset="0"/>
              </a:rPr>
              <a:t>Quick Fever </a:t>
            </a:r>
            <a:r>
              <a:rPr lang="en-US" altLang="zh-CN" dirty="0">
                <a:solidFill>
                  <a:schemeClr val="tx1">
                    <a:lumMod val="75000"/>
                    <a:lumOff val="25000"/>
                  </a:schemeClr>
                </a:solidFill>
                <a:sym typeface="Calibri" panose="020F0502020204030204" pitchFamily="34" charset="0"/>
              </a:rPr>
              <a:t>screening</a:t>
            </a:r>
            <a:endParaRPr lang="zh-CN" altLang="en-US" dirty="0">
              <a:solidFill>
                <a:schemeClr val="tx1">
                  <a:lumMod val="75000"/>
                  <a:lumOff val="25000"/>
                </a:schemeClr>
              </a:solidFill>
              <a:sym typeface="Calibri" panose="020F0502020204030204" pitchFamily="34" charset="0"/>
            </a:endParaRPr>
          </a:p>
        </p:txBody>
      </p:sp>
      <p:sp>
        <p:nvSpPr>
          <p:cNvPr id="51" name="文本框 50">
            <a:extLst>
              <a:ext uri="{FF2B5EF4-FFF2-40B4-BE49-F238E27FC236}">
                <a16:creationId xmlns="" xmlns:a16="http://schemas.microsoft.com/office/drawing/2014/main" id="{6383FCEC-E26B-4B4E-997B-A03BFFC6A5A6}"/>
              </a:ext>
            </a:extLst>
          </p:cNvPr>
          <p:cNvSpPr txBox="1"/>
          <p:nvPr/>
        </p:nvSpPr>
        <p:spPr>
          <a:xfrm>
            <a:off x="9359893" y="3556482"/>
            <a:ext cx="2769066" cy="1200329"/>
          </a:xfrm>
          <a:prstGeom prst="rect">
            <a:avLst/>
          </a:prstGeom>
          <a:noFill/>
        </p:spPr>
        <p:txBody>
          <a:bodyPr wrap="square" rtlCol="0">
            <a:spAutoFit/>
          </a:bodyPr>
          <a:lstStyle/>
          <a:p>
            <a:r>
              <a:rPr lang="en-US" altLang="zh-CN" dirty="0">
                <a:solidFill>
                  <a:schemeClr val="tx1">
                    <a:lumMod val="75000"/>
                    <a:lumOff val="25000"/>
                  </a:schemeClr>
                </a:solidFill>
                <a:sym typeface="Calibri" panose="020F0502020204030204" pitchFamily="34" charset="0"/>
              </a:rPr>
              <a:t>Abnormal events </a:t>
            </a:r>
            <a:r>
              <a:rPr lang="en-US" altLang="zh-CN" dirty="0">
                <a:solidFill>
                  <a:schemeClr val="tx1">
                    <a:lumMod val="75000"/>
                    <a:lumOff val="25000"/>
                  </a:schemeClr>
                </a:solidFill>
                <a:cs typeface="+mn-ea"/>
                <a:sym typeface="+mn-lt"/>
              </a:rPr>
              <a:t>(elevated temperatures, not wearing masks) </a:t>
            </a:r>
            <a:r>
              <a:rPr lang="en-US" altLang="zh-CN" dirty="0">
                <a:solidFill>
                  <a:schemeClr val="tx1">
                    <a:lumMod val="75000"/>
                    <a:lumOff val="25000"/>
                  </a:schemeClr>
                </a:solidFill>
                <a:sym typeface="Calibri" panose="020F0502020204030204" pitchFamily="34" charset="0"/>
              </a:rPr>
              <a:t>search and recording </a:t>
            </a:r>
            <a:endParaRPr lang="zh-CN" altLang="en-US" dirty="0">
              <a:solidFill>
                <a:schemeClr val="tx1">
                  <a:lumMod val="75000"/>
                  <a:lumOff val="25000"/>
                </a:schemeClr>
              </a:solidFill>
              <a:sym typeface="Calibri" panose="020F0502020204030204" pitchFamily="34" charset="0"/>
            </a:endParaRPr>
          </a:p>
        </p:txBody>
      </p:sp>
      <p:sp>
        <p:nvSpPr>
          <p:cNvPr id="52" name="文本框 51">
            <a:extLst>
              <a:ext uri="{FF2B5EF4-FFF2-40B4-BE49-F238E27FC236}">
                <a16:creationId xmlns="" xmlns:a16="http://schemas.microsoft.com/office/drawing/2014/main" id="{A185FBED-9772-4C64-9D84-65B6700AA38E}"/>
              </a:ext>
            </a:extLst>
          </p:cNvPr>
          <p:cNvSpPr txBox="1"/>
          <p:nvPr/>
        </p:nvSpPr>
        <p:spPr>
          <a:xfrm>
            <a:off x="1936429" y="2042801"/>
            <a:ext cx="3298712" cy="646331"/>
          </a:xfrm>
          <a:prstGeom prst="rect">
            <a:avLst/>
          </a:prstGeom>
          <a:noFill/>
        </p:spPr>
        <p:txBody>
          <a:bodyPr wrap="square" rtlCol="0">
            <a:spAutoFit/>
          </a:bodyPr>
          <a:lstStyle/>
          <a:p>
            <a:r>
              <a:rPr lang="en-US" altLang="zh-CN" dirty="0">
                <a:solidFill>
                  <a:schemeClr val="tx1">
                    <a:lumMod val="75000"/>
                    <a:lumOff val="25000"/>
                  </a:schemeClr>
                </a:solidFill>
                <a:sym typeface="Calibri" panose="020F0502020204030204" pitchFamily="34" charset="0"/>
              </a:rPr>
              <a:t>Export face recognition results, temperatures and snapshots</a:t>
            </a:r>
            <a:endParaRPr lang="zh-CN" altLang="en-US" dirty="0">
              <a:solidFill>
                <a:schemeClr val="tx1">
                  <a:lumMod val="75000"/>
                  <a:lumOff val="25000"/>
                </a:schemeClr>
              </a:solidFill>
              <a:sym typeface="Calibri" panose="020F0502020204030204" pitchFamily="34" charset="0"/>
            </a:endParaRPr>
          </a:p>
        </p:txBody>
      </p:sp>
      <p:sp>
        <p:nvSpPr>
          <p:cNvPr id="53" name="文本框 52">
            <a:extLst>
              <a:ext uri="{FF2B5EF4-FFF2-40B4-BE49-F238E27FC236}">
                <a16:creationId xmlns="" xmlns:a16="http://schemas.microsoft.com/office/drawing/2014/main" id="{8CF5B221-5F9C-496B-9C5E-83ED442DFCB4}"/>
              </a:ext>
            </a:extLst>
          </p:cNvPr>
          <p:cNvSpPr txBox="1"/>
          <p:nvPr/>
        </p:nvSpPr>
        <p:spPr>
          <a:xfrm>
            <a:off x="7011657" y="2175982"/>
            <a:ext cx="2751972" cy="369332"/>
          </a:xfrm>
          <a:prstGeom prst="rect">
            <a:avLst/>
          </a:prstGeom>
          <a:noFill/>
        </p:spPr>
        <p:txBody>
          <a:bodyPr wrap="none" rtlCol="0">
            <a:spAutoFit/>
          </a:bodyPr>
          <a:lstStyle/>
          <a:p>
            <a:r>
              <a:rPr lang="en-US" altLang="zh-CN" dirty="0">
                <a:solidFill>
                  <a:schemeClr val="tx1">
                    <a:lumMod val="75000"/>
                    <a:lumOff val="25000"/>
                  </a:schemeClr>
                </a:solidFill>
                <a:sym typeface="Calibri" panose="020F0502020204030204" pitchFamily="34" charset="0"/>
              </a:rPr>
              <a:t>Temperature unit switching</a:t>
            </a:r>
            <a:endParaRPr lang="zh-CN" altLang="en-US" dirty="0">
              <a:solidFill>
                <a:schemeClr val="tx1">
                  <a:lumMod val="75000"/>
                  <a:lumOff val="25000"/>
                </a:schemeClr>
              </a:solidFill>
              <a:sym typeface="Calibri" panose="020F0502020204030204" pitchFamily="34" charset="0"/>
            </a:endParaRPr>
          </a:p>
        </p:txBody>
      </p:sp>
      <p:sp>
        <p:nvSpPr>
          <p:cNvPr id="21" name="文本框 20">
            <a:extLst>
              <a:ext uri="{FF2B5EF4-FFF2-40B4-BE49-F238E27FC236}">
                <a16:creationId xmlns="" xmlns:a16="http://schemas.microsoft.com/office/drawing/2014/main" id="{DA5705EC-024A-4220-BCD4-10B52E33E66C}"/>
              </a:ext>
            </a:extLst>
          </p:cNvPr>
          <p:cNvSpPr txBox="1"/>
          <p:nvPr/>
        </p:nvSpPr>
        <p:spPr>
          <a:xfrm>
            <a:off x="1949473" y="5247609"/>
            <a:ext cx="3285668" cy="369332"/>
          </a:xfrm>
          <a:prstGeom prst="rect">
            <a:avLst/>
          </a:prstGeom>
          <a:noFill/>
        </p:spPr>
        <p:txBody>
          <a:bodyPr wrap="square" rtlCol="0">
            <a:spAutoFit/>
          </a:bodyPr>
          <a:lstStyle/>
          <a:p>
            <a:r>
              <a:rPr lang="en-US" altLang="zh-CN" dirty="0">
                <a:solidFill>
                  <a:schemeClr val="tx1">
                    <a:lumMod val="75000"/>
                    <a:lumOff val="25000"/>
                  </a:schemeClr>
                </a:solidFill>
              </a:rPr>
              <a:t>Face </a:t>
            </a:r>
            <a:r>
              <a:rPr lang="en-US" altLang="zh-CN" dirty="0" smtClean="0">
                <a:solidFill>
                  <a:schemeClr val="tx1">
                    <a:lumMod val="75000"/>
                    <a:lumOff val="25000"/>
                  </a:schemeClr>
                </a:solidFill>
              </a:rPr>
              <a:t>ID &amp; attributes recognition </a:t>
            </a:r>
            <a:endParaRPr lang="en-US" altLang="zh-CN" dirty="0">
              <a:solidFill>
                <a:schemeClr val="tx1">
                  <a:lumMod val="75000"/>
                  <a:lumOff val="25000"/>
                </a:schemeClr>
              </a:solidFill>
            </a:endParaRPr>
          </a:p>
        </p:txBody>
      </p:sp>
      <p:sp>
        <p:nvSpPr>
          <p:cNvPr id="27" name="椭圆 26">
            <a:extLst>
              <a:ext uri="{FF2B5EF4-FFF2-40B4-BE49-F238E27FC236}">
                <a16:creationId xmlns="" xmlns:a16="http://schemas.microsoft.com/office/drawing/2014/main" id="{438025E4-CB30-49D3-8F5D-0E9E0E728FC6}"/>
              </a:ext>
            </a:extLst>
          </p:cNvPr>
          <p:cNvSpPr/>
          <p:nvPr/>
        </p:nvSpPr>
        <p:spPr>
          <a:xfrm>
            <a:off x="2934214" y="4067891"/>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sym typeface="Calibri" panose="020F0502020204030204" pitchFamily="34" charset="0"/>
            </a:endParaRPr>
          </a:p>
        </p:txBody>
      </p:sp>
      <p:sp>
        <p:nvSpPr>
          <p:cNvPr id="36" name="椭圆 35">
            <a:extLst>
              <a:ext uri="{FF2B5EF4-FFF2-40B4-BE49-F238E27FC236}">
                <a16:creationId xmlns="" xmlns:a16="http://schemas.microsoft.com/office/drawing/2014/main" id="{409A1D29-2947-49E7-996C-F6A5DFE68FDD}"/>
              </a:ext>
            </a:extLst>
          </p:cNvPr>
          <p:cNvSpPr/>
          <p:nvPr/>
        </p:nvSpPr>
        <p:spPr>
          <a:xfrm>
            <a:off x="4746579" y="2726491"/>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sym typeface="Calibri" panose="020F0502020204030204" pitchFamily="34" charset="0"/>
            </a:endParaRPr>
          </a:p>
        </p:txBody>
      </p:sp>
      <p:sp>
        <p:nvSpPr>
          <p:cNvPr id="28" name="文本框 27">
            <a:extLst>
              <a:ext uri="{FF2B5EF4-FFF2-40B4-BE49-F238E27FC236}">
                <a16:creationId xmlns="" xmlns:a16="http://schemas.microsoft.com/office/drawing/2014/main" id="{BED29DE0-A5F1-4BF7-A83A-A965A823A205}"/>
              </a:ext>
            </a:extLst>
          </p:cNvPr>
          <p:cNvSpPr txBox="1"/>
          <p:nvPr/>
        </p:nvSpPr>
        <p:spPr>
          <a:xfrm>
            <a:off x="6362384" y="5247609"/>
            <a:ext cx="4396861" cy="369332"/>
          </a:xfrm>
          <a:prstGeom prst="rect">
            <a:avLst/>
          </a:prstGeom>
          <a:noFill/>
        </p:spPr>
        <p:txBody>
          <a:bodyPr wrap="square" rtlCol="0">
            <a:spAutoFit/>
          </a:bodyPr>
          <a:lstStyle/>
          <a:p>
            <a:r>
              <a:rPr lang="en-US" altLang="zh-CN" dirty="0">
                <a:solidFill>
                  <a:schemeClr val="tx1">
                    <a:lumMod val="75000"/>
                    <a:lumOff val="25000"/>
                  </a:schemeClr>
                </a:solidFill>
              </a:rPr>
              <a:t>Mask detection and recognition</a:t>
            </a:r>
          </a:p>
        </p:txBody>
      </p:sp>
      <p:sp>
        <p:nvSpPr>
          <p:cNvPr id="38" name="椭圆 37">
            <a:extLst>
              <a:ext uri="{FF2B5EF4-FFF2-40B4-BE49-F238E27FC236}">
                <a16:creationId xmlns="" xmlns:a16="http://schemas.microsoft.com/office/drawing/2014/main" id="{9033F65D-BEE2-4711-AC10-C50A13F42F75}"/>
              </a:ext>
            </a:extLst>
          </p:cNvPr>
          <p:cNvSpPr/>
          <p:nvPr/>
        </p:nvSpPr>
        <p:spPr>
          <a:xfrm>
            <a:off x="4534414" y="5020391"/>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sym typeface="Calibri" panose="020F0502020204030204" pitchFamily="34" charset="0"/>
            </a:endParaRPr>
          </a:p>
        </p:txBody>
      </p:sp>
      <p:sp>
        <p:nvSpPr>
          <p:cNvPr id="39" name="椭圆 38">
            <a:extLst>
              <a:ext uri="{FF2B5EF4-FFF2-40B4-BE49-F238E27FC236}">
                <a16:creationId xmlns="" xmlns:a16="http://schemas.microsoft.com/office/drawing/2014/main" id="{74B7EECC-4EF3-4848-9F06-6B357CE315DB}"/>
              </a:ext>
            </a:extLst>
          </p:cNvPr>
          <p:cNvSpPr/>
          <p:nvPr/>
        </p:nvSpPr>
        <p:spPr>
          <a:xfrm>
            <a:off x="7099814" y="5045791"/>
            <a:ext cx="167932" cy="1679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sym typeface="Calibri" panose="020F050202020403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9349" y="2037675"/>
            <a:ext cx="5479067" cy="3548609"/>
          </a:xfrm>
          <a:prstGeom prst="rect">
            <a:avLst/>
          </a:prstGeom>
        </p:spPr>
      </p:pic>
      <p:sp>
        <p:nvSpPr>
          <p:cNvPr id="31" name="文本框 30"/>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NVR Features</a:t>
            </a:r>
          </a:p>
        </p:txBody>
      </p:sp>
    </p:spTree>
    <p:extLst>
      <p:ext uri="{BB962C8B-B14F-4D97-AF65-F5344CB8AC3E}">
        <p14:creationId xmlns:p14="http://schemas.microsoft.com/office/powerpoint/2010/main" val="16120437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C8B5887-3313-46C6-86E7-60B2115CDC1F}"/>
              </a:ext>
            </a:extLst>
          </p:cNvPr>
          <p:cNvSpPr/>
          <p:nvPr/>
        </p:nvSpPr>
        <p:spPr>
          <a:xfrm>
            <a:off x="5844721" y="3951102"/>
            <a:ext cx="6347279" cy="1338828"/>
          </a:xfrm>
          <a:prstGeom prst="rect">
            <a:avLst/>
          </a:prstGeom>
        </p:spPr>
        <p:txBody>
          <a:bodyPr wrap="square">
            <a:spAutoFit/>
          </a:bodyPr>
          <a:lstStyle/>
          <a:p>
            <a:pPr marL="285750" indent="-285750">
              <a:lnSpc>
                <a:spcPct val="150000"/>
              </a:lnSpc>
              <a:buClr>
                <a:srgbClr val="2289C2"/>
              </a:buClr>
              <a:buFont typeface="Wingdings" panose="05000000000000000000" pitchFamily="2" charset="2"/>
              <a:buChar char="l"/>
            </a:pPr>
            <a:r>
              <a:rPr lang="en-US" altLang="zh-CN" b="1" dirty="0">
                <a:solidFill>
                  <a:schemeClr val="accent1"/>
                </a:solidFill>
              </a:rPr>
              <a:t>1 </a:t>
            </a:r>
            <a:r>
              <a:rPr lang="en-US" altLang="zh-CN" dirty="0">
                <a:solidFill>
                  <a:schemeClr val="tx1">
                    <a:lumMod val="75000"/>
                    <a:lumOff val="25000"/>
                  </a:schemeClr>
                </a:solidFill>
              </a:rPr>
              <a:t>thermal camera occupies</a:t>
            </a:r>
            <a:r>
              <a:rPr lang="en-US" altLang="zh-CN" b="1" dirty="0">
                <a:solidFill>
                  <a:schemeClr val="tx1">
                    <a:lumMod val="75000"/>
                    <a:lumOff val="25000"/>
                  </a:schemeClr>
                </a:solidFill>
              </a:rPr>
              <a:t> </a:t>
            </a:r>
            <a:r>
              <a:rPr lang="en-US" altLang="zh-CN" b="1" dirty="0">
                <a:solidFill>
                  <a:schemeClr val="accent1"/>
                </a:solidFill>
              </a:rPr>
              <a:t>2</a:t>
            </a:r>
            <a:r>
              <a:rPr lang="en-US" altLang="zh-CN" b="1" dirty="0">
                <a:solidFill>
                  <a:schemeClr val="tx1">
                    <a:lumMod val="75000"/>
                    <a:lumOff val="25000"/>
                  </a:schemeClr>
                </a:solidFill>
              </a:rPr>
              <a:t> </a:t>
            </a:r>
            <a:r>
              <a:rPr lang="en-US" altLang="zh-CN" dirty="0">
                <a:solidFill>
                  <a:schemeClr val="tx1">
                    <a:lumMod val="75000"/>
                    <a:lumOff val="25000"/>
                  </a:schemeClr>
                </a:solidFill>
              </a:rPr>
              <a:t>channels(visual and thermal)</a:t>
            </a:r>
          </a:p>
          <a:p>
            <a:pPr marL="285750" indent="-285750">
              <a:lnSpc>
                <a:spcPct val="150000"/>
              </a:lnSpc>
              <a:buClr>
                <a:srgbClr val="2289C2"/>
              </a:buClr>
              <a:buFont typeface="Wingdings" panose="05000000000000000000" pitchFamily="2" charset="2"/>
              <a:buChar char="l"/>
            </a:pPr>
            <a:r>
              <a:rPr lang="en-US" altLang="zh-CN" dirty="0">
                <a:solidFill>
                  <a:schemeClr val="tx1">
                    <a:lumMod val="75000"/>
                    <a:lumOff val="25000"/>
                  </a:schemeClr>
                </a:solidFill>
              </a:rPr>
              <a:t>When using One-click add, it will add </a:t>
            </a:r>
            <a:r>
              <a:rPr lang="en-US" altLang="zh-CN" b="1" dirty="0">
                <a:solidFill>
                  <a:schemeClr val="accent1"/>
                </a:solidFill>
              </a:rPr>
              <a:t>2</a:t>
            </a:r>
            <a:r>
              <a:rPr lang="en-US" altLang="zh-CN" dirty="0">
                <a:solidFill>
                  <a:schemeClr val="tx1">
                    <a:lumMod val="75000"/>
                    <a:lumOff val="25000"/>
                  </a:schemeClr>
                </a:solidFill>
              </a:rPr>
              <a:t> channels by </a:t>
            </a:r>
            <a:r>
              <a:rPr lang="en-US" altLang="zh-CN" dirty="0" smtClean="0">
                <a:solidFill>
                  <a:schemeClr val="tx1">
                    <a:lumMod val="75000"/>
                    <a:lumOff val="25000"/>
                  </a:schemeClr>
                </a:solidFill>
              </a:rPr>
              <a:t>default</a:t>
            </a:r>
            <a:endParaRPr lang="en-US" altLang="zh-CN" dirty="0">
              <a:solidFill>
                <a:schemeClr val="tx1">
                  <a:lumMod val="75000"/>
                  <a:lumOff val="25000"/>
                </a:schemeClr>
              </a:solidFill>
            </a:endParaRPr>
          </a:p>
          <a:p>
            <a:pPr marL="285750" indent="-285750">
              <a:lnSpc>
                <a:spcPct val="150000"/>
              </a:lnSpc>
              <a:buClr>
                <a:srgbClr val="2289C2"/>
              </a:buClr>
              <a:buFont typeface="Wingdings" panose="05000000000000000000" pitchFamily="2" charset="2"/>
              <a:buChar char="l"/>
            </a:pPr>
            <a:r>
              <a:rPr lang="en-US" altLang="zh-CN" dirty="0">
                <a:solidFill>
                  <a:schemeClr val="tx1">
                    <a:lumMod val="75000"/>
                    <a:lumOff val="25000"/>
                  </a:schemeClr>
                </a:solidFill>
              </a:rPr>
              <a:t>Max. </a:t>
            </a:r>
            <a:r>
              <a:rPr lang="en-US" altLang="zh-CN" b="1" dirty="0">
                <a:solidFill>
                  <a:schemeClr val="accent1"/>
                </a:solidFill>
              </a:rPr>
              <a:t>2</a:t>
            </a:r>
            <a:r>
              <a:rPr lang="en-US" altLang="zh-CN" dirty="0">
                <a:solidFill>
                  <a:schemeClr val="tx1">
                    <a:lumMod val="75000"/>
                    <a:lumOff val="25000"/>
                  </a:schemeClr>
                </a:solidFill>
              </a:rPr>
              <a:t> thermal cameras recommended (1-4 channels). </a:t>
            </a:r>
          </a:p>
        </p:txBody>
      </p:sp>
      <p:pic>
        <p:nvPicPr>
          <p:cNvPr id="7" name="图片 6">
            <a:extLst>
              <a:ext uri="{FF2B5EF4-FFF2-40B4-BE49-F238E27FC236}">
                <a16:creationId xmlns="" xmlns:a16="http://schemas.microsoft.com/office/drawing/2014/main" id="{A6FC53DF-7DB8-4467-9BC9-60C487CA09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60" b="53148"/>
          <a:stretch/>
        </p:blipFill>
        <p:spPr>
          <a:xfrm>
            <a:off x="305890" y="4383328"/>
            <a:ext cx="5000835" cy="1785245"/>
          </a:xfrm>
          <a:prstGeom prst="rect">
            <a:avLst/>
          </a:prstGeom>
        </p:spPr>
      </p:pic>
      <p:pic>
        <p:nvPicPr>
          <p:cNvPr id="11" name="图片 10">
            <a:extLst>
              <a:ext uri="{FF2B5EF4-FFF2-40B4-BE49-F238E27FC236}">
                <a16:creationId xmlns="" xmlns:a16="http://schemas.microsoft.com/office/drawing/2014/main" id="{FE14AEEA-A6F7-4673-937C-8D678BA0A730}"/>
              </a:ext>
            </a:extLst>
          </p:cNvPr>
          <p:cNvPicPr>
            <a:picLocks noChangeAspect="1"/>
          </p:cNvPicPr>
          <p:nvPr/>
        </p:nvPicPr>
        <p:blipFill>
          <a:blip r:embed="rId4"/>
          <a:stretch>
            <a:fillRect/>
          </a:stretch>
        </p:blipFill>
        <p:spPr>
          <a:xfrm>
            <a:off x="305890" y="1489525"/>
            <a:ext cx="4988076" cy="2835744"/>
          </a:xfrm>
          <a:prstGeom prst="rect">
            <a:avLst/>
          </a:prstGeom>
        </p:spPr>
      </p:pic>
      <p:sp>
        <p:nvSpPr>
          <p:cNvPr id="17" name="文本框 16"/>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Quick Fever screening</a:t>
            </a:r>
          </a:p>
        </p:txBody>
      </p:sp>
      <p:pic>
        <p:nvPicPr>
          <p:cNvPr id="18" name="图片 17"/>
          <p:cNvPicPr/>
          <p:nvPr/>
        </p:nvPicPr>
        <p:blipFill rotWithShape="1">
          <a:blip r:embed="rId5">
            <a:clrChange>
              <a:clrFrom>
                <a:srgbClr val="FFFFFF"/>
              </a:clrFrom>
              <a:clrTo>
                <a:srgbClr val="FFFFFF">
                  <a:alpha val="0"/>
                </a:srgbClr>
              </a:clrTo>
            </a:clrChange>
          </a:blip>
          <a:srcRect l="12053" t="24234" r="19986" b="20966"/>
          <a:stretch/>
        </p:blipFill>
        <p:spPr>
          <a:xfrm>
            <a:off x="6096000" y="1769373"/>
            <a:ext cx="1269737" cy="499644"/>
          </a:xfrm>
          <a:prstGeom prst="rect">
            <a:avLst/>
          </a:prstGeom>
        </p:spPr>
      </p:pic>
      <p:pic>
        <p:nvPicPr>
          <p:cNvPr id="19" name="图片 18"/>
          <p:cNvPicPr/>
          <p:nvPr/>
        </p:nvPicPr>
        <p:blipFill rotWithShape="1">
          <a:blip r:embed="rId5">
            <a:clrChange>
              <a:clrFrom>
                <a:srgbClr val="FFFFFF"/>
              </a:clrFrom>
              <a:clrTo>
                <a:srgbClr val="FFFFFF">
                  <a:alpha val="0"/>
                </a:srgbClr>
              </a:clrTo>
            </a:clrChange>
          </a:blip>
          <a:srcRect l="12053" t="24234" r="19986" b="20966"/>
          <a:stretch/>
        </p:blipFill>
        <p:spPr>
          <a:xfrm>
            <a:off x="6096000" y="2727313"/>
            <a:ext cx="1269737" cy="499644"/>
          </a:xfrm>
          <a:prstGeom prst="rect">
            <a:avLst/>
          </a:prstGeom>
        </p:spPr>
      </p:pic>
      <p:cxnSp>
        <p:nvCxnSpPr>
          <p:cNvPr id="5" name="直接连接符 4"/>
          <p:cNvCxnSpPr/>
          <p:nvPr/>
        </p:nvCxnSpPr>
        <p:spPr>
          <a:xfrm>
            <a:off x="7365737" y="2018162"/>
            <a:ext cx="517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365737" y="2984632"/>
            <a:ext cx="517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883028" y="2018162"/>
            <a:ext cx="0" cy="957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83028" y="2473475"/>
            <a:ext cx="826632" cy="8531"/>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167771" y="1473840"/>
            <a:ext cx="2994479" cy="1939424"/>
          </a:xfrm>
          <a:prstGeom prst="rect">
            <a:avLst/>
          </a:prstGeom>
        </p:spPr>
      </p:pic>
      <p:sp>
        <p:nvSpPr>
          <p:cNvPr id="23" name="文本框 22"/>
          <p:cNvSpPr txBox="1"/>
          <p:nvPr/>
        </p:nvSpPr>
        <p:spPr>
          <a:xfrm>
            <a:off x="6136258" y="1400041"/>
            <a:ext cx="904478" cy="369332"/>
          </a:xfrm>
          <a:prstGeom prst="rect">
            <a:avLst/>
          </a:prstGeom>
          <a:noFill/>
        </p:spPr>
        <p:txBody>
          <a:bodyPr wrap="none" rtlCol="0">
            <a:spAutoFit/>
          </a:bodyPr>
          <a:lstStyle/>
          <a:p>
            <a:r>
              <a:rPr lang="en-US" altLang="zh-CN" dirty="0" smtClean="0"/>
              <a:t>Camera</a:t>
            </a:r>
            <a:endParaRPr lang="zh-CN" altLang="en-US" dirty="0"/>
          </a:p>
        </p:txBody>
      </p:sp>
      <p:sp>
        <p:nvSpPr>
          <p:cNvPr id="24" name="文本框 23"/>
          <p:cNvSpPr txBox="1"/>
          <p:nvPr/>
        </p:nvSpPr>
        <p:spPr>
          <a:xfrm>
            <a:off x="10239542" y="2976102"/>
            <a:ext cx="833883" cy="369332"/>
          </a:xfrm>
          <a:prstGeom prst="rect">
            <a:avLst/>
          </a:prstGeom>
          <a:noFill/>
        </p:spPr>
        <p:txBody>
          <a:bodyPr wrap="none" rtlCol="0">
            <a:spAutoFit/>
          </a:bodyPr>
          <a:lstStyle/>
          <a:p>
            <a:r>
              <a:rPr lang="en-US" altLang="zh-CN" dirty="0" smtClean="0"/>
              <a:t>AI NVR</a:t>
            </a:r>
            <a:endParaRPr lang="zh-CN" altLang="en-US" dirty="0"/>
          </a:p>
        </p:txBody>
      </p:sp>
      <p:sp>
        <p:nvSpPr>
          <p:cNvPr id="25" name="文本框 24"/>
          <p:cNvSpPr txBox="1"/>
          <p:nvPr/>
        </p:nvSpPr>
        <p:spPr>
          <a:xfrm>
            <a:off x="6136258" y="3244017"/>
            <a:ext cx="904478" cy="369332"/>
          </a:xfrm>
          <a:prstGeom prst="rect">
            <a:avLst/>
          </a:prstGeom>
          <a:noFill/>
        </p:spPr>
        <p:txBody>
          <a:bodyPr wrap="none" rtlCol="0">
            <a:spAutoFit/>
          </a:bodyPr>
          <a:lstStyle/>
          <a:p>
            <a:r>
              <a:rPr lang="en-US" altLang="zh-CN" dirty="0" smtClean="0"/>
              <a:t>Camera</a:t>
            </a:r>
            <a:endParaRPr lang="zh-CN" altLang="en-US" dirty="0"/>
          </a:p>
        </p:txBody>
      </p:sp>
    </p:spTree>
    <p:extLst>
      <p:ext uri="{BB962C8B-B14F-4D97-AF65-F5344CB8AC3E}">
        <p14:creationId xmlns:p14="http://schemas.microsoft.com/office/powerpoint/2010/main" val="24625517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a:extLst>
              <a:ext uri="{FF2B5EF4-FFF2-40B4-BE49-F238E27FC236}">
                <a16:creationId xmlns="" xmlns:a16="http://schemas.microsoft.com/office/drawing/2014/main" id="{98177BA1-772B-4CB7-A9EB-87F2758D057F}"/>
              </a:ext>
            </a:extLst>
          </p:cNvPr>
          <p:cNvCxnSpPr/>
          <p:nvPr/>
        </p:nvCxnSpPr>
        <p:spPr>
          <a:xfrm>
            <a:off x="2096317" y="2742356"/>
            <a:ext cx="720080" cy="0"/>
          </a:xfrm>
          <a:prstGeom prst="straightConnector1">
            <a:avLst/>
          </a:prstGeom>
          <a:ln>
            <a:headEnd w="sm" len="sm"/>
            <a:tailEnd type="stealt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 xmlns:a16="http://schemas.microsoft.com/office/drawing/2014/main" id="{4B83384B-113B-41B7-941B-AD4C3FDD82C7}"/>
              </a:ext>
            </a:extLst>
          </p:cNvPr>
          <p:cNvSpPr txBox="1"/>
          <p:nvPr/>
        </p:nvSpPr>
        <p:spPr>
          <a:xfrm>
            <a:off x="895505" y="2138828"/>
            <a:ext cx="923725" cy="276999"/>
          </a:xfrm>
          <a:prstGeom prst="rect">
            <a:avLst/>
          </a:prstGeom>
          <a:noFill/>
        </p:spPr>
        <p:txBody>
          <a:bodyPr wrap="square" rtlCol="0">
            <a:spAutoFit/>
          </a:bodyPr>
          <a:lstStyle/>
          <a:p>
            <a:r>
              <a:rPr lang="en-US" altLang="zh-CN" sz="1200" dirty="0" smtClean="0">
                <a:solidFill>
                  <a:schemeClr val="tx1">
                    <a:lumMod val="75000"/>
                    <a:lumOff val="25000"/>
                  </a:schemeClr>
                </a:solidFill>
              </a:rPr>
              <a:t>Camera</a:t>
            </a:r>
            <a:endParaRPr lang="zh-CN" altLang="en-US" sz="1200" dirty="0">
              <a:solidFill>
                <a:schemeClr val="tx1">
                  <a:lumMod val="75000"/>
                  <a:lumOff val="25000"/>
                </a:schemeClr>
              </a:solidFill>
            </a:endParaRPr>
          </a:p>
        </p:txBody>
      </p:sp>
      <p:grpSp>
        <p:nvGrpSpPr>
          <p:cNvPr id="16" name="组合 64">
            <a:extLst>
              <a:ext uri="{FF2B5EF4-FFF2-40B4-BE49-F238E27FC236}">
                <a16:creationId xmlns="" xmlns:a16="http://schemas.microsoft.com/office/drawing/2014/main" id="{B3F11AC5-5368-42C0-8478-C7FA1BCDB242}"/>
              </a:ext>
            </a:extLst>
          </p:cNvPr>
          <p:cNvGrpSpPr/>
          <p:nvPr/>
        </p:nvGrpSpPr>
        <p:grpSpPr>
          <a:xfrm>
            <a:off x="6834853" y="2139928"/>
            <a:ext cx="1166153" cy="916263"/>
            <a:chOff x="4162101" y="1145628"/>
            <a:chExt cx="2165127" cy="2238703"/>
          </a:xfrm>
        </p:grpSpPr>
        <p:pic>
          <p:nvPicPr>
            <p:cNvPr id="17" name="Picture 3" descr="E:\市场技术1\海外业务\智能\timg1.jpg">
              <a:extLst>
                <a:ext uri="{FF2B5EF4-FFF2-40B4-BE49-F238E27FC236}">
                  <a16:creationId xmlns="" xmlns:a16="http://schemas.microsoft.com/office/drawing/2014/main" id="{A5A1C0E1-E750-446D-8437-1C3FF3699385}"/>
                </a:ext>
              </a:extLst>
            </p:cNvPr>
            <p:cNvPicPr>
              <a:picLocks noChangeArrowheads="1"/>
            </p:cNvPicPr>
            <p:nvPr/>
          </p:nvPicPr>
          <p:blipFill>
            <a:blip r:embed="rId3" cstate="print">
              <a:clrChange>
                <a:clrFrom>
                  <a:srgbClr val="FCFDFF"/>
                </a:clrFrom>
                <a:clrTo>
                  <a:srgbClr val="FCFDFF">
                    <a:alpha val="0"/>
                  </a:srgbClr>
                </a:clrTo>
              </a:clrChange>
            </a:blip>
            <a:srcRect b="29042"/>
            <a:stretch>
              <a:fillRect/>
            </a:stretch>
          </p:blipFill>
          <p:spPr bwMode="auto">
            <a:xfrm>
              <a:off x="4163210" y="1156137"/>
              <a:ext cx="648000" cy="576000"/>
            </a:xfrm>
            <a:prstGeom prst="rect">
              <a:avLst/>
            </a:prstGeom>
            <a:noFill/>
            <a:ln>
              <a:solidFill>
                <a:schemeClr val="accent1"/>
              </a:solidFill>
            </a:ln>
          </p:spPr>
        </p:pic>
        <p:pic>
          <p:nvPicPr>
            <p:cNvPr id="18" name="Picture 4" descr="E:\市场技术1\海外业务\智能\timg2.jpg">
              <a:extLst>
                <a:ext uri="{FF2B5EF4-FFF2-40B4-BE49-F238E27FC236}">
                  <a16:creationId xmlns="" xmlns:a16="http://schemas.microsoft.com/office/drawing/2014/main" id="{D55EAD52-D1A9-4189-A71F-20997CCBEA5F}"/>
                </a:ext>
              </a:extLst>
            </p:cNvPr>
            <p:cNvPicPr>
              <a:picLocks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4522951" y="1166648"/>
              <a:ext cx="931918" cy="725213"/>
            </a:xfrm>
            <a:prstGeom prst="rect">
              <a:avLst/>
            </a:prstGeom>
            <a:noFill/>
            <a:ln>
              <a:solidFill>
                <a:schemeClr val="accent1"/>
              </a:solidFill>
            </a:ln>
          </p:spPr>
        </p:pic>
        <p:pic>
          <p:nvPicPr>
            <p:cNvPr id="19" name="Picture 5" descr="E:\市场技术1\海外业务\智能\timg2PY6LBL2.jpg">
              <a:extLst>
                <a:ext uri="{FF2B5EF4-FFF2-40B4-BE49-F238E27FC236}">
                  <a16:creationId xmlns="" xmlns:a16="http://schemas.microsoft.com/office/drawing/2014/main" id="{220AF2B0-2F9D-4F66-875A-EF13E6D844B3}"/>
                </a:ext>
              </a:extLst>
            </p:cNvPr>
            <p:cNvPicPr>
              <a:picLocks noChangeArrowheads="1"/>
            </p:cNvPicPr>
            <p:nvPr/>
          </p:nvPicPr>
          <p:blipFill>
            <a:blip r:embed="rId5" cstate="print">
              <a:clrChange>
                <a:clrFrom>
                  <a:srgbClr val="F4F8F7"/>
                </a:clrFrom>
                <a:clrTo>
                  <a:srgbClr val="F4F8F7">
                    <a:alpha val="0"/>
                  </a:srgbClr>
                </a:clrTo>
              </a:clrChange>
            </a:blip>
            <a:srcRect b="33640"/>
            <a:stretch>
              <a:fillRect/>
            </a:stretch>
          </p:blipFill>
          <p:spPr bwMode="auto">
            <a:xfrm>
              <a:off x="4164299" y="1692166"/>
              <a:ext cx="648000" cy="576000"/>
            </a:xfrm>
            <a:prstGeom prst="rect">
              <a:avLst/>
            </a:prstGeom>
            <a:noFill/>
            <a:ln>
              <a:solidFill>
                <a:schemeClr val="accent1"/>
              </a:solidFill>
            </a:ln>
          </p:spPr>
        </p:pic>
        <p:pic>
          <p:nvPicPr>
            <p:cNvPr id="21" name="Picture 7" descr="E:\市场技术1\海外业务\智能\timg4.jpg">
              <a:extLst>
                <a:ext uri="{FF2B5EF4-FFF2-40B4-BE49-F238E27FC236}">
                  <a16:creationId xmlns="" xmlns:a16="http://schemas.microsoft.com/office/drawing/2014/main" id="{F2A68A51-99EF-463C-9187-416610BABCA7}"/>
                </a:ext>
              </a:extLst>
            </p:cNvPr>
            <p:cNvPicPr>
              <a:picLocks noChangeAspect="1" noChangeArrowheads="1"/>
            </p:cNvPicPr>
            <p:nvPr/>
          </p:nvPicPr>
          <p:blipFill>
            <a:blip r:embed="rId6" cstate="print"/>
            <a:srcRect/>
            <a:stretch>
              <a:fillRect/>
            </a:stretch>
          </p:blipFill>
          <p:spPr bwMode="auto">
            <a:xfrm>
              <a:off x="5859430" y="2396358"/>
              <a:ext cx="457287" cy="409410"/>
            </a:xfrm>
            <a:prstGeom prst="rect">
              <a:avLst/>
            </a:prstGeom>
            <a:noFill/>
            <a:ln>
              <a:solidFill>
                <a:schemeClr val="accent1"/>
              </a:solidFill>
            </a:ln>
          </p:spPr>
        </p:pic>
        <p:pic>
          <p:nvPicPr>
            <p:cNvPr id="27" name="Picture 8" descr="E:\市场技术1\海外业务\智能\timg4C1RDFL3.jpg">
              <a:extLst>
                <a:ext uri="{FF2B5EF4-FFF2-40B4-BE49-F238E27FC236}">
                  <a16:creationId xmlns="" xmlns:a16="http://schemas.microsoft.com/office/drawing/2014/main" id="{7D682B33-2439-4DC6-ADAA-9BD5584976AD}"/>
                </a:ext>
              </a:extLst>
            </p:cNvPr>
            <p:cNvPicPr>
              <a:picLocks noChangeAspect="1" noChangeArrowheads="1"/>
            </p:cNvPicPr>
            <p:nvPr/>
          </p:nvPicPr>
          <p:blipFill>
            <a:blip r:embed="rId7" cstate="print"/>
            <a:srcRect/>
            <a:stretch>
              <a:fillRect/>
            </a:stretch>
          </p:blipFill>
          <p:spPr bwMode="auto">
            <a:xfrm>
              <a:off x="4162101" y="2322786"/>
              <a:ext cx="578065" cy="489543"/>
            </a:xfrm>
            <a:prstGeom prst="rect">
              <a:avLst/>
            </a:prstGeom>
            <a:noFill/>
            <a:ln>
              <a:solidFill>
                <a:schemeClr val="accent1"/>
              </a:solidFill>
            </a:ln>
          </p:spPr>
        </p:pic>
        <p:pic>
          <p:nvPicPr>
            <p:cNvPr id="28" name="Picture 9" descr="E:\市场技术1\海外业务\智能\timg5.jpg">
              <a:extLst>
                <a:ext uri="{FF2B5EF4-FFF2-40B4-BE49-F238E27FC236}">
                  <a16:creationId xmlns="" xmlns:a16="http://schemas.microsoft.com/office/drawing/2014/main" id="{C51F6CD0-4B82-46FB-BB70-9B4C33FCC5FE}"/>
                </a:ext>
              </a:extLst>
            </p:cNvPr>
            <p:cNvPicPr>
              <a:picLocks noChangeAspect="1" noChangeArrowheads="1"/>
            </p:cNvPicPr>
            <p:nvPr/>
          </p:nvPicPr>
          <p:blipFill>
            <a:blip r:embed="rId8" cstate="print">
              <a:clrChange>
                <a:clrFrom>
                  <a:srgbClr val="FCFCFC"/>
                </a:clrFrom>
                <a:clrTo>
                  <a:srgbClr val="FCFCFC">
                    <a:alpha val="0"/>
                  </a:srgbClr>
                </a:clrTo>
              </a:clrChange>
            </a:blip>
            <a:srcRect b="13563"/>
            <a:stretch>
              <a:fillRect/>
            </a:stretch>
          </p:blipFill>
          <p:spPr bwMode="auto">
            <a:xfrm>
              <a:off x="4172607" y="2795666"/>
              <a:ext cx="557050" cy="578152"/>
            </a:xfrm>
            <a:prstGeom prst="rect">
              <a:avLst/>
            </a:prstGeom>
            <a:noFill/>
            <a:ln>
              <a:solidFill>
                <a:schemeClr val="accent1"/>
              </a:solidFill>
            </a:ln>
          </p:spPr>
        </p:pic>
        <p:pic>
          <p:nvPicPr>
            <p:cNvPr id="29" name="Picture 10" descr="E:\市场技术1\海外业务\智能\timg63QDEJFJ.jpg">
              <a:extLst>
                <a:ext uri="{FF2B5EF4-FFF2-40B4-BE49-F238E27FC236}">
                  <a16:creationId xmlns="" xmlns:a16="http://schemas.microsoft.com/office/drawing/2014/main" id="{FC67800E-A2B2-488F-981F-2FF1BDE7C3E2}"/>
                </a:ext>
              </a:extLst>
            </p:cNvPr>
            <p:cNvPicPr>
              <a:picLocks noChangeAspect="1" noChangeArrowheads="1"/>
            </p:cNvPicPr>
            <p:nvPr/>
          </p:nvPicPr>
          <p:blipFill>
            <a:blip r:embed="rId9" cstate="print"/>
            <a:srcRect/>
            <a:stretch>
              <a:fillRect/>
            </a:stretch>
          </p:blipFill>
          <p:spPr bwMode="auto">
            <a:xfrm>
              <a:off x="4756052" y="2858813"/>
              <a:ext cx="374494" cy="520261"/>
            </a:xfrm>
            <a:prstGeom prst="rect">
              <a:avLst/>
            </a:prstGeom>
            <a:noFill/>
            <a:ln>
              <a:solidFill>
                <a:schemeClr val="accent1"/>
              </a:solidFill>
            </a:ln>
          </p:spPr>
        </p:pic>
        <p:pic>
          <p:nvPicPr>
            <p:cNvPr id="30" name="Picture 11" descr="E:\市场技术1\海外业务\智能\timgAGSAS4B0.jpg">
              <a:extLst>
                <a:ext uri="{FF2B5EF4-FFF2-40B4-BE49-F238E27FC236}">
                  <a16:creationId xmlns="" xmlns:a16="http://schemas.microsoft.com/office/drawing/2014/main" id="{786CA0BA-867A-4DF6-921C-6277FED86008}"/>
                </a:ext>
              </a:extLst>
            </p:cNvPr>
            <p:cNvPicPr>
              <a:picLocks noChangeAspect="1" noChangeArrowheads="1"/>
            </p:cNvPicPr>
            <p:nvPr/>
          </p:nvPicPr>
          <p:blipFill>
            <a:blip r:embed="rId10" cstate="print"/>
            <a:srcRect b="24181"/>
            <a:stretch>
              <a:fillRect/>
            </a:stretch>
          </p:blipFill>
          <p:spPr bwMode="auto">
            <a:xfrm>
              <a:off x="5286784" y="1849821"/>
              <a:ext cx="488650" cy="493986"/>
            </a:xfrm>
            <a:prstGeom prst="rect">
              <a:avLst/>
            </a:prstGeom>
            <a:noFill/>
            <a:ln>
              <a:solidFill>
                <a:schemeClr val="accent1"/>
              </a:solidFill>
            </a:ln>
          </p:spPr>
        </p:pic>
        <p:pic>
          <p:nvPicPr>
            <p:cNvPr id="31" name="Picture 13" descr="E:\市场技术1\海外业务\智能\timgKBOTC73Z.jpg">
              <a:extLst>
                <a:ext uri="{FF2B5EF4-FFF2-40B4-BE49-F238E27FC236}">
                  <a16:creationId xmlns="" xmlns:a16="http://schemas.microsoft.com/office/drawing/2014/main" id="{23D61DC4-50A4-469A-BF48-BD57DEDC5A65}"/>
                </a:ext>
              </a:extLst>
            </p:cNvPr>
            <p:cNvPicPr>
              <a:picLocks noChangeAspect="1" noChangeArrowheads="1"/>
            </p:cNvPicPr>
            <p:nvPr/>
          </p:nvPicPr>
          <p:blipFill>
            <a:blip r:embed="rId11" cstate="print">
              <a:clrChange>
                <a:clrFrom>
                  <a:srgbClr val="FFFFFF"/>
                </a:clrFrom>
                <a:clrTo>
                  <a:srgbClr val="FFFFFF">
                    <a:alpha val="0"/>
                  </a:srgbClr>
                </a:clrTo>
              </a:clrChange>
            </a:blip>
            <a:srcRect b="24055"/>
            <a:stretch>
              <a:fillRect/>
            </a:stretch>
          </p:blipFill>
          <p:spPr bwMode="auto">
            <a:xfrm>
              <a:off x="5512527" y="2385848"/>
              <a:ext cx="362317" cy="367862"/>
            </a:xfrm>
            <a:prstGeom prst="rect">
              <a:avLst/>
            </a:prstGeom>
            <a:noFill/>
            <a:ln>
              <a:solidFill>
                <a:schemeClr val="accent1"/>
              </a:solidFill>
            </a:ln>
          </p:spPr>
        </p:pic>
        <p:pic>
          <p:nvPicPr>
            <p:cNvPr id="32" name="Picture 14" descr="E:\市场技术1\海外业务\智能\timgLO1HFUXW.jpg">
              <a:extLst>
                <a:ext uri="{FF2B5EF4-FFF2-40B4-BE49-F238E27FC236}">
                  <a16:creationId xmlns="" xmlns:a16="http://schemas.microsoft.com/office/drawing/2014/main" id="{229C2E2E-93EF-4F0C-809C-6A84D275F52E}"/>
                </a:ext>
              </a:extLst>
            </p:cNvPr>
            <p:cNvPicPr>
              <a:picLocks noChangeAspect="1" noChangeArrowheads="1"/>
            </p:cNvPicPr>
            <p:nvPr/>
          </p:nvPicPr>
          <p:blipFill>
            <a:blip r:embed="rId12" cstate="print"/>
            <a:srcRect b="24598"/>
            <a:stretch>
              <a:fillRect/>
            </a:stretch>
          </p:blipFill>
          <p:spPr bwMode="auto">
            <a:xfrm>
              <a:off x="5801710" y="2848304"/>
              <a:ext cx="515007" cy="536027"/>
            </a:xfrm>
            <a:prstGeom prst="rect">
              <a:avLst/>
            </a:prstGeom>
            <a:noFill/>
            <a:ln>
              <a:solidFill>
                <a:schemeClr val="accent1"/>
              </a:solidFill>
            </a:ln>
          </p:spPr>
        </p:pic>
        <p:pic>
          <p:nvPicPr>
            <p:cNvPr id="33" name="Picture 15" descr="E:\市场技术1\海外业务\智能\timgP16A5KPE.jpg">
              <a:extLst>
                <a:ext uri="{FF2B5EF4-FFF2-40B4-BE49-F238E27FC236}">
                  <a16:creationId xmlns="" xmlns:a16="http://schemas.microsoft.com/office/drawing/2014/main" id="{A5971B50-BAFE-40C7-B158-40A1986F3322}"/>
                </a:ext>
              </a:extLst>
            </p:cNvPr>
            <p:cNvPicPr>
              <a:picLocks noChangeArrowheads="1"/>
            </p:cNvPicPr>
            <p:nvPr/>
          </p:nvPicPr>
          <p:blipFill>
            <a:blip r:embed="rId13" cstate="print"/>
            <a:srcRect l="28934" t="4844" r="38715" b="48027"/>
            <a:stretch>
              <a:fillRect/>
            </a:stretch>
          </p:blipFill>
          <p:spPr bwMode="auto">
            <a:xfrm>
              <a:off x="5843751" y="1860330"/>
              <a:ext cx="483477" cy="470897"/>
            </a:xfrm>
            <a:prstGeom prst="rect">
              <a:avLst/>
            </a:prstGeom>
            <a:noFill/>
            <a:ln>
              <a:solidFill>
                <a:schemeClr val="accent1"/>
              </a:solidFill>
            </a:ln>
          </p:spPr>
        </p:pic>
        <p:pic>
          <p:nvPicPr>
            <p:cNvPr id="34" name="Picture 16" descr="E:\市场技术1\海外业务\智能\timgZ713MR37.jpg">
              <a:extLst>
                <a:ext uri="{FF2B5EF4-FFF2-40B4-BE49-F238E27FC236}">
                  <a16:creationId xmlns="" xmlns:a16="http://schemas.microsoft.com/office/drawing/2014/main" id="{24973972-12F2-426D-B1F8-017CACC6B5DC}"/>
                </a:ext>
              </a:extLst>
            </p:cNvPr>
            <p:cNvPicPr>
              <a:picLocks noChangeAspect="1" noChangeArrowheads="1"/>
            </p:cNvPicPr>
            <p:nvPr/>
          </p:nvPicPr>
          <p:blipFill>
            <a:blip r:embed="rId14" cstate="print"/>
            <a:srcRect l="33060" r="35905" b="50043"/>
            <a:stretch>
              <a:fillRect/>
            </a:stretch>
          </p:blipFill>
          <p:spPr bwMode="auto">
            <a:xfrm>
              <a:off x="4739095" y="1860331"/>
              <a:ext cx="400463" cy="483476"/>
            </a:xfrm>
            <a:prstGeom prst="rect">
              <a:avLst/>
            </a:prstGeom>
            <a:noFill/>
            <a:ln>
              <a:solidFill>
                <a:schemeClr val="accent1"/>
              </a:solidFill>
            </a:ln>
          </p:spPr>
        </p:pic>
        <p:pic>
          <p:nvPicPr>
            <p:cNvPr id="35" name="Picture 17" descr="E:\市场技术1\海外业务\智能\timgEUJNG6GB.jpg">
              <a:extLst>
                <a:ext uri="{FF2B5EF4-FFF2-40B4-BE49-F238E27FC236}">
                  <a16:creationId xmlns="" xmlns:a16="http://schemas.microsoft.com/office/drawing/2014/main" id="{C5D5B388-C317-4E6F-BDA6-B552C5B17C1E}"/>
                </a:ext>
              </a:extLst>
            </p:cNvPr>
            <p:cNvPicPr>
              <a:picLocks noChangeAspect="1" noChangeArrowheads="1"/>
            </p:cNvPicPr>
            <p:nvPr/>
          </p:nvPicPr>
          <p:blipFill>
            <a:blip r:embed="rId15" cstate="print"/>
            <a:srcRect l="50458" t="7663" b="5441"/>
            <a:stretch>
              <a:fillRect/>
            </a:stretch>
          </p:blipFill>
          <p:spPr bwMode="auto">
            <a:xfrm>
              <a:off x="5198116" y="2890344"/>
              <a:ext cx="453878" cy="483477"/>
            </a:xfrm>
            <a:prstGeom prst="rect">
              <a:avLst/>
            </a:prstGeom>
            <a:noFill/>
            <a:ln>
              <a:solidFill>
                <a:schemeClr val="accent1"/>
              </a:solidFill>
            </a:ln>
          </p:spPr>
        </p:pic>
        <p:pic>
          <p:nvPicPr>
            <p:cNvPr id="36" name="Picture 18" descr="E:\市场技术1\海外业务\智能\01300000242726135937305018468.jpg">
              <a:extLst>
                <a:ext uri="{FF2B5EF4-FFF2-40B4-BE49-F238E27FC236}">
                  <a16:creationId xmlns="" xmlns:a16="http://schemas.microsoft.com/office/drawing/2014/main" id="{393DAA3B-96DD-458E-BA86-CCC41F3BABF7}"/>
                </a:ext>
              </a:extLst>
            </p:cNvPr>
            <p:cNvPicPr>
              <a:picLocks noChangeArrowheads="1"/>
            </p:cNvPicPr>
            <p:nvPr/>
          </p:nvPicPr>
          <p:blipFill>
            <a:blip r:embed="rId16" cstate="print">
              <a:clrChange>
                <a:clrFrom>
                  <a:srgbClr val="DCDDD8"/>
                </a:clrFrom>
                <a:clrTo>
                  <a:srgbClr val="DCDDD8">
                    <a:alpha val="0"/>
                  </a:srgbClr>
                </a:clrTo>
              </a:clrChange>
            </a:blip>
            <a:srcRect l="50285"/>
            <a:stretch>
              <a:fillRect/>
            </a:stretch>
          </p:blipFill>
          <p:spPr bwMode="auto">
            <a:xfrm>
              <a:off x="5822730" y="1145628"/>
              <a:ext cx="493987" cy="637325"/>
            </a:xfrm>
            <a:prstGeom prst="rect">
              <a:avLst/>
            </a:prstGeom>
            <a:noFill/>
            <a:ln>
              <a:solidFill>
                <a:schemeClr val="accent1"/>
              </a:solidFill>
            </a:ln>
          </p:spPr>
        </p:pic>
        <p:pic>
          <p:nvPicPr>
            <p:cNvPr id="37" name="Picture 19" descr="E:\市场技术1\海外业务\智能\01300000242726135937305018468.jpg">
              <a:extLst>
                <a:ext uri="{FF2B5EF4-FFF2-40B4-BE49-F238E27FC236}">
                  <a16:creationId xmlns="" xmlns:a16="http://schemas.microsoft.com/office/drawing/2014/main" id="{F4620CB4-3ABB-432B-8FAE-F8C23440345E}"/>
                </a:ext>
              </a:extLst>
            </p:cNvPr>
            <p:cNvPicPr>
              <a:picLocks noChangeArrowheads="1"/>
            </p:cNvPicPr>
            <p:nvPr/>
          </p:nvPicPr>
          <p:blipFill>
            <a:blip r:embed="rId17" cstate="print">
              <a:clrChange>
                <a:clrFrom>
                  <a:srgbClr val="E7E7DD"/>
                </a:clrFrom>
                <a:clrTo>
                  <a:srgbClr val="E7E7DD">
                    <a:alpha val="0"/>
                  </a:srgbClr>
                </a:clrTo>
              </a:clrChange>
            </a:blip>
            <a:srcRect r="49715"/>
            <a:stretch>
              <a:fillRect/>
            </a:stretch>
          </p:blipFill>
          <p:spPr bwMode="auto">
            <a:xfrm>
              <a:off x="5255172" y="1145628"/>
              <a:ext cx="492671" cy="639061"/>
            </a:xfrm>
            <a:prstGeom prst="rect">
              <a:avLst/>
            </a:prstGeom>
            <a:noFill/>
            <a:ln>
              <a:solidFill>
                <a:schemeClr val="accent1"/>
              </a:solidFill>
            </a:ln>
          </p:spPr>
        </p:pic>
        <p:pic>
          <p:nvPicPr>
            <p:cNvPr id="38" name="Picture 6" descr="E:\市场技术1\海外业务\智能\timg3.jpg">
              <a:extLst>
                <a:ext uri="{FF2B5EF4-FFF2-40B4-BE49-F238E27FC236}">
                  <a16:creationId xmlns="" xmlns:a16="http://schemas.microsoft.com/office/drawing/2014/main" id="{F0632FDF-95A4-426F-9FF8-D3F99DAEC805}"/>
                </a:ext>
              </a:extLst>
            </p:cNvPr>
            <p:cNvPicPr>
              <a:picLocks noChangeAspect="1" noChangeArrowheads="1"/>
            </p:cNvPicPr>
            <p:nvPr/>
          </p:nvPicPr>
          <p:blipFill>
            <a:blip r:embed="rId18" cstate="print">
              <a:clrChange>
                <a:clrFrom>
                  <a:srgbClr val="F4F4FE"/>
                </a:clrFrom>
                <a:clrTo>
                  <a:srgbClr val="F4F4FE">
                    <a:alpha val="0"/>
                  </a:srgbClr>
                </a:clrTo>
              </a:clrChange>
            </a:blip>
            <a:srcRect/>
            <a:stretch>
              <a:fillRect/>
            </a:stretch>
          </p:blipFill>
          <p:spPr bwMode="auto">
            <a:xfrm>
              <a:off x="4908330" y="2135190"/>
              <a:ext cx="725215" cy="655305"/>
            </a:xfrm>
            <a:prstGeom prst="rect">
              <a:avLst/>
            </a:prstGeom>
            <a:noFill/>
            <a:ln>
              <a:solidFill>
                <a:schemeClr val="accent1"/>
              </a:solidFill>
            </a:ln>
          </p:spPr>
        </p:pic>
      </p:grpSp>
      <p:sp>
        <p:nvSpPr>
          <p:cNvPr id="39" name="矩形: 圆角 38">
            <a:extLst>
              <a:ext uri="{FF2B5EF4-FFF2-40B4-BE49-F238E27FC236}">
                <a16:creationId xmlns="" xmlns:a16="http://schemas.microsoft.com/office/drawing/2014/main" id="{3A858F2F-BE45-493A-BB71-76926DC92408}"/>
              </a:ext>
            </a:extLst>
          </p:cNvPr>
          <p:cNvSpPr/>
          <p:nvPr/>
        </p:nvSpPr>
        <p:spPr>
          <a:xfrm>
            <a:off x="3107668" y="1340768"/>
            <a:ext cx="5796646" cy="2700293"/>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矩形: 圆角 39">
            <a:extLst>
              <a:ext uri="{FF2B5EF4-FFF2-40B4-BE49-F238E27FC236}">
                <a16:creationId xmlns="" xmlns:a16="http://schemas.microsoft.com/office/drawing/2014/main" id="{A5A50ED5-3063-46BF-B39B-24F0A490C804}"/>
              </a:ext>
            </a:extLst>
          </p:cNvPr>
          <p:cNvSpPr/>
          <p:nvPr/>
        </p:nvSpPr>
        <p:spPr>
          <a:xfrm>
            <a:off x="3863752" y="3223681"/>
            <a:ext cx="1512700" cy="394426"/>
          </a:xfrm>
          <a:prstGeom prst="roundRect">
            <a:avLst/>
          </a:prstGeom>
          <a:gradFill>
            <a:gsLst>
              <a:gs pos="100000">
                <a:srgbClr val="767171">
                  <a:alpha val="75000"/>
                </a:srgbClr>
              </a:gs>
              <a:gs pos="0">
                <a:srgbClr val="41719C"/>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Face library</a:t>
            </a:r>
            <a:endParaRPr lang="zh-CN" altLang="en-US" dirty="0">
              <a:solidFill>
                <a:prstClr val="white"/>
              </a:solidFill>
            </a:endParaRPr>
          </a:p>
        </p:txBody>
      </p:sp>
      <p:sp>
        <p:nvSpPr>
          <p:cNvPr id="41" name="箭头: 右 40">
            <a:extLst>
              <a:ext uri="{FF2B5EF4-FFF2-40B4-BE49-F238E27FC236}">
                <a16:creationId xmlns="" xmlns:a16="http://schemas.microsoft.com/office/drawing/2014/main" id="{D792DF1E-497F-47AB-992E-55F7A45212F8}"/>
              </a:ext>
            </a:extLst>
          </p:cNvPr>
          <p:cNvSpPr/>
          <p:nvPr/>
        </p:nvSpPr>
        <p:spPr>
          <a:xfrm flipH="1">
            <a:off x="8759980" y="2387198"/>
            <a:ext cx="588200" cy="4263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square-matrix_3467">
            <a:extLst>
              <a:ext uri="{FF2B5EF4-FFF2-40B4-BE49-F238E27FC236}">
                <a16:creationId xmlns="" xmlns:a16="http://schemas.microsoft.com/office/drawing/2014/main" id="{BB3E83A9-6E7B-4021-B834-AF432FB37B2C}"/>
              </a:ext>
            </a:extLst>
          </p:cNvPr>
          <p:cNvSpPr>
            <a:spLocks noChangeAspect="1"/>
          </p:cNvSpPr>
          <p:nvPr/>
        </p:nvSpPr>
        <p:spPr bwMode="auto">
          <a:xfrm>
            <a:off x="4043772" y="1916832"/>
            <a:ext cx="1094708" cy="1087093"/>
          </a:xfrm>
          <a:custGeom>
            <a:avLst/>
            <a:gdLst>
              <a:gd name="T0" fmla="*/ 131 w 369"/>
              <a:gd name="T1" fmla="*/ 0 h 367"/>
              <a:gd name="T2" fmla="*/ 233 w 369"/>
              <a:gd name="T3" fmla="*/ 0 h 367"/>
              <a:gd name="T4" fmla="*/ 233 w 369"/>
              <a:gd name="T5" fmla="*/ 102 h 367"/>
              <a:gd name="T6" fmla="*/ 131 w 369"/>
              <a:gd name="T7" fmla="*/ 102 h 367"/>
              <a:gd name="T8" fmla="*/ 131 w 369"/>
              <a:gd name="T9" fmla="*/ 0 h 367"/>
              <a:gd name="T10" fmla="*/ 131 w 369"/>
              <a:gd name="T11" fmla="*/ 131 h 367"/>
              <a:gd name="T12" fmla="*/ 233 w 369"/>
              <a:gd name="T13" fmla="*/ 131 h 367"/>
              <a:gd name="T14" fmla="*/ 233 w 369"/>
              <a:gd name="T15" fmla="*/ 233 h 367"/>
              <a:gd name="T16" fmla="*/ 131 w 369"/>
              <a:gd name="T17" fmla="*/ 233 h 367"/>
              <a:gd name="T18" fmla="*/ 131 w 369"/>
              <a:gd name="T19" fmla="*/ 131 h 367"/>
              <a:gd name="T20" fmla="*/ 0 w 369"/>
              <a:gd name="T21" fmla="*/ 131 h 367"/>
              <a:gd name="T22" fmla="*/ 102 w 369"/>
              <a:gd name="T23" fmla="*/ 131 h 367"/>
              <a:gd name="T24" fmla="*/ 102 w 369"/>
              <a:gd name="T25" fmla="*/ 233 h 367"/>
              <a:gd name="T26" fmla="*/ 0 w 369"/>
              <a:gd name="T27" fmla="*/ 233 h 367"/>
              <a:gd name="T28" fmla="*/ 0 w 369"/>
              <a:gd name="T29" fmla="*/ 131 h 367"/>
              <a:gd name="T30" fmla="*/ 0 w 369"/>
              <a:gd name="T31" fmla="*/ 0 h 367"/>
              <a:gd name="T32" fmla="*/ 102 w 369"/>
              <a:gd name="T33" fmla="*/ 0 h 367"/>
              <a:gd name="T34" fmla="*/ 102 w 369"/>
              <a:gd name="T35" fmla="*/ 102 h 367"/>
              <a:gd name="T36" fmla="*/ 0 w 369"/>
              <a:gd name="T37" fmla="*/ 102 h 367"/>
              <a:gd name="T38" fmla="*/ 0 w 369"/>
              <a:gd name="T39" fmla="*/ 0 h 367"/>
              <a:gd name="T40" fmla="*/ 0 w 369"/>
              <a:gd name="T41" fmla="*/ 265 h 367"/>
              <a:gd name="T42" fmla="*/ 102 w 369"/>
              <a:gd name="T43" fmla="*/ 265 h 367"/>
              <a:gd name="T44" fmla="*/ 102 w 369"/>
              <a:gd name="T45" fmla="*/ 367 h 367"/>
              <a:gd name="T46" fmla="*/ 0 w 369"/>
              <a:gd name="T47" fmla="*/ 367 h 367"/>
              <a:gd name="T48" fmla="*/ 0 w 369"/>
              <a:gd name="T49" fmla="*/ 265 h 367"/>
              <a:gd name="T50" fmla="*/ 131 w 369"/>
              <a:gd name="T51" fmla="*/ 265 h 367"/>
              <a:gd name="T52" fmla="*/ 233 w 369"/>
              <a:gd name="T53" fmla="*/ 265 h 367"/>
              <a:gd name="T54" fmla="*/ 233 w 369"/>
              <a:gd name="T55" fmla="*/ 367 h 367"/>
              <a:gd name="T56" fmla="*/ 131 w 369"/>
              <a:gd name="T57" fmla="*/ 367 h 367"/>
              <a:gd name="T58" fmla="*/ 131 w 369"/>
              <a:gd name="T59" fmla="*/ 265 h 367"/>
              <a:gd name="T60" fmla="*/ 267 w 369"/>
              <a:gd name="T61" fmla="*/ 0 h 367"/>
              <a:gd name="T62" fmla="*/ 369 w 369"/>
              <a:gd name="T63" fmla="*/ 0 h 367"/>
              <a:gd name="T64" fmla="*/ 369 w 369"/>
              <a:gd name="T65" fmla="*/ 102 h 367"/>
              <a:gd name="T66" fmla="*/ 267 w 369"/>
              <a:gd name="T67" fmla="*/ 102 h 367"/>
              <a:gd name="T68" fmla="*/ 267 w 369"/>
              <a:gd name="T69" fmla="*/ 0 h 367"/>
              <a:gd name="T70" fmla="*/ 267 w 369"/>
              <a:gd name="T71" fmla="*/ 131 h 367"/>
              <a:gd name="T72" fmla="*/ 369 w 369"/>
              <a:gd name="T73" fmla="*/ 131 h 367"/>
              <a:gd name="T74" fmla="*/ 369 w 369"/>
              <a:gd name="T75" fmla="*/ 233 h 367"/>
              <a:gd name="T76" fmla="*/ 267 w 369"/>
              <a:gd name="T77" fmla="*/ 233 h 367"/>
              <a:gd name="T78" fmla="*/ 267 w 369"/>
              <a:gd name="T79" fmla="*/ 131 h 367"/>
              <a:gd name="T80" fmla="*/ 267 w 369"/>
              <a:gd name="T81" fmla="*/ 265 h 367"/>
              <a:gd name="T82" fmla="*/ 369 w 369"/>
              <a:gd name="T83" fmla="*/ 265 h 367"/>
              <a:gd name="T84" fmla="*/ 369 w 369"/>
              <a:gd name="T85" fmla="*/ 367 h 367"/>
              <a:gd name="T86" fmla="*/ 267 w 369"/>
              <a:gd name="T87" fmla="*/ 367 h 367"/>
              <a:gd name="T88" fmla="*/ 267 w 369"/>
              <a:gd name="T89" fmla="*/ 2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9" h="367">
                <a:moveTo>
                  <a:pt x="131" y="0"/>
                </a:moveTo>
                <a:lnTo>
                  <a:pt x="233" y="0"/>
                </a:lnTo>
                <a:lnTo>
                  <a:pt x="233" y="102"/>
                </a:lnTo>
                <a:lnTo>
                  <a:pt x="131" y="102"/>
                </a:lnTo>
                <a:lnTo>
                  <a:pt x="131" y="0"/>
                </a:lnTo>
                <a:close/>
                <a:moveTo>
                  <a:pt x="131" y="131"/>
                </a:moveTo>
                <a:lnTo>
                  <a:pt x="233" y="131"/>
                </a:lnTo>
                <a:lnTo>
                  <a:pt x="233" y="233"/>
                </a:lnTo>
                <a:lnTo>
                  <a:pt x="131" y="233"/>
                </a:lnTo>
                <a:lnTo>
                  <a:pt x="131" y="131"/>
                </a:lnTo>
                <a:close/>
                <a:moveTo>
                  <a:pt x="0" y="131"/>
                </a:moveTo>
                <a:lnTo>
                  <a:pt x="102" y="131"/>
                </a:lnTo>
                <a:lnTo>
                  <a:pt x="102" y="233"/>
                </a:lnTo>
                <a:lnTo>
                  <a:pt x="0" y="233"/>
                </a:lnTo>
                <a:lnTo>
                  <a:pt x="0" y="131"/>
                </a:lnTo>
                <a:close/>
                <a:moveTo>
                  <a:pt x="0" y="0"/>
                </a:moveTo>
                <a:lnTo>
                  <a:pt x="102" y="0"/>
                </a:lnTo>
                <a:lnTo>
                  <a:pt x="102" y="102"/>
                </a:lnTo>
                <a:lnTo>
                  <a:pt x="0" y="102"/>
                </a:lnTo>
                <a:lnTo>
                  <a:pt x="0" y="0"/>
                </a:lnTo>
                <a:close/>
                <a:moveTo>
                  <a:pt x="0" y="265"/>
                </a:moveTo>
                <a:lnTo>
                  <a:pt x="102" y="265"/>
                </a:lnTo>
                <a:lnTo>
                  <a:pt x="102" y="367"/>
                </a:lnTo>
                <a:lnTo>
                  <a:pt x="0" y="367"/>
                </a:lnTo>
                <a:lnTo>
                  <a:pt x="0" y="265"/>
                </a:lnTo>
                <a:close/>
                <a:moveTo>
                  <a:pt x="131" y="265"/>
                </a:moveTo>
                <a:lnTo>
                  <a:pt x="233" y="265"/>
                </a:lnTo>
                <a:lnTo>
                  <a:pt x="233" y="367"/>
                </a:lnTo>
                <a:lnTo>
                  <a:pt x="131" y="367"/>
                </a:lnTo>
                <a:lnTo>
                  <a:pt x="131" y="265"/>
                </a:lnTo>
                <a:close/>
                <a:moveTo>
                  <a:pt x="267" y="0"/>
                </a:moveTo>
                <a:lnTo>
                  <a:pt x="369" y="0"/>
                </a:lnTo>
                <a:lnTo>
                  <a:pt x="369" y="102"/>
                </a:lnTo>
                <a:lnTo>
                  <a:pt x="267" y="102"/>
                </a:lnTo>
                <a:lnTo>
                  <a:pt x="267" y="0"/>
                </a:lnTo>
                <a:close/>
                <a:moveTo>
                  <a:pt x="267" y="131"/>
                </a:moveTo>
                <a:lnTo>
                  <a:pt x="369" y="131"/>
                </a:lnTo>
                <a:lnTo>
                  <a:pt x="369" y="233"/>
                </a:lnTo>
                <a:lnTo>
                  <a:pt x="267" y="233"/>
                </a:lnTo>
                <a:lnTo>
                  <a:pt x="267" y="131"/>
                </a:lnTo>
                <a:close/>
                <a:moveTo>
                  <a:pt x="267" y="265"/>
                </a:moveTo>
                <a:lnTo>
                  <a:pt x="369" y="265"/>
                </a:lnTo>
                <a:lnTo>
                  <a:pt x="369" y="367"/>
                </a:lnTo>
                <a:lnTo>
                  <a:pt x="267" y="367"/>
                </a:lnTo>
                <a:lnTo>
                  <a:pt x="267" y="265"/>
                </a:lnTo>
                <a:close/>
              </a:path>
            </a:pathLst>
          </a:custGeom>
          <a:gradFill>
            <a:gsLst>
              <a:gs pos="100000">
                <a:srgbClr val="767171">
                  <a:alpha val="75000"/>
                </a:srgbClr>
              </a:gs>
              <a:gs pos="0">
                <a:srgbClr val="41719C"/>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矩形: 圆角 42">
            <a:extLst>
              <a:ext uri="{FF2B5EF4-FFF2-40B4-BE49-F238E27FC236}">
                <a16:creationId xmlns="" xmlns:a16="http://schemas.microsoft.com/office/drawing/2014/main" id="{6C161773-FCA2-404A-A10D-5D577A47748B}"/>
              </a:ext>
            </a:extLst>
          </p:cNvPr>
          <p:cNvSpPr/>
          <p:nvPr/>
        </p:nvSpPr>
        <p:spPr>
          <a:xfrm>
            <a:off x="6723145" y="3234873"/>
            <a:ext cx="1389568" cy="383234"/>
          </a:xfrm>
          <a:prstGeom prst="roundRect">
            <a:avLst/>
          </a:prstGeom>
          <a:gradFill>
            <a:gsLst>
              <a:gs pos="100000">
                <a:srgbClr val="767171">
                  <a:alpha val="75000"/>
                </a:srgbClr>
              </a:gs>
              <a:gs pos="0">
                <a:srgbClr val="41719C"/>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Snapshot</a:t>
            </a:r>
            <a:endParaRPr lang="zh-CN" altLang="en-US" dirty="0">
              <a:solidFill>
                <a:prstClr val="white"/>
              </a:solidFill>
            </a:endParaRPr>
          </a:p>
        </p:txBody>
      </p:sp>
      <p:sp>
        <p:nvSpPr>
          <p:cNvPr id="49" name="computer-doodle-outline_16983">
            <a:extLst>
              <a:ext uri="{FF2B5EF4-FFF2-40B4-BE49-F238E27FC236}">
                <a16:creationId xmlns="" xmlns:a16="http://schemas.microsoft.com/office/drawing/2014/main" id="{540A4028-A4EB-471A-BFAE-657B120DA174}"/>
              </a:ext>
            </a:extLst>
          </p:cNvPr>
          <p:cNvSpPr>
            <a:spLocks noChangeAspect="1"/>
          </p:cNvSpPr>
          <p:nvPr/>
        </p:nvSpPr>
        <p:spPr bwMode="auto">
          <a:xfrm>
            <a:off x="9530019" y="2689759"/>
            <a:ext cx="429285" cy="366433"/>
          </a:xfrm>
          <a:custGeom>
            <a:avLst/>
            <a:gdLst>
              <a:gd name="connsiteX0" fmla="*/ 220224 w 606529"/>
              <a:gd name="connsiteY0" fmla="*/ 413558 h 517728"/>
              <a:gd name="connsiteX1" fmla="*/ 373682 w 606529"/>
              <a:gd name="connsiteY1" fmla="*/ 413558 h 517728"/>
              <a:gd name="connsiteX2" fmla="*/ 373682 w 606529"/>
              <a:gd name="connsiteY2" fmla="*/ 439314 h 517728"/>
              <a:gd name="connsiteX3" fmla="*/ 220224 w 606529"/>
              <a:gd name="connsiteY3" fmla="*/ 439314 h 517728"/>
              <a:gd name="connsiteX4" fmla="*/ 220224 w 606529"/>
              <a:gd name="connsiteY4" fmla="*/ 413558 h 517728"/>
              <a:gd name="connsiteX5" fmla="*/ 511095 w 606529"/>
              <a:gd name="connsiteY5" fmla="*/ 386243 h 517728"/>
              <a:gd name="connsiteX6" fmla="*/ 500034 w 606529"/>
              <a:gd name="connsiteY6" fmla="*/ 388509 h 517728"/>
              <a:gd name="connsiteX7" fmla="*/ 297953 w 606529"/>
              <a:gd name="connsiteY7" fmla="*/ 392758 h 517728"/>
              <a:gd name="connsiteX8" fmla="*/ 100126 w 606529"/>
              <a:gd name="connsiteY8" fmla="*/ 395732 h 517728"/>
              <a:gd name="connsiteX9" fmla="*/ 67368 w 606529"/>
              <a:gd name="connsiteY9" fmla="*/ 452095 h 517728"/>
              <a:gd name="connsiteX10" fmla="*/ 540876 w 606529"/>
              <a:gd name="connsiteY10" fmla="*/ 441757 h 517728"/>
              <a:gd name="connsiteX11" fmla="*/ 511095 w 606529"/>
              <a:gd name="connsiteY11" fmla="*/ 386243 h 517728"/>
              <a:gd name="connsiteX12" fmla="*/ 363060 w 606529"/>
              <a:gd name="connsiteY12" fmla="*/ 117862 h 517728"/>
              <a:gd name="connsiteX13" fmla="*/ 169748 w 606529"/>
              <a:gd name="connsiteY13" fmla="*/ 125651 h 517728"/>
              <a:gd name="connsiteX14" fmla="*/ 179818 w 606529"/>
              <a:gd name="connsiteY14" fmla="*/ 279169 h 517728"/>
              <a:gd name="connsiteX15" fmla="*/ 432555 w 606529"/>
              <a:gd name="connsiteY15" fmla="*/ 265856 h 517728"/>
              <a:gd name="connsiteX16" fmla="*/ 437377 w 606529"/>
              <a:gd name="connsiteY16" fmla="*/ 183149 h 517728"/>
              <a:gd name="connsiteX17" fmla="*/ 363060 w 606529"/>
              <a:gd name="connsiteY17" fmla="*/ 117862 h 517728"/>
              <a:gd name="connsiteX18" fmla="*/ 375221 w 606529"/>
              <a:gd name="connsiteY18" fmla="*/ 90511 h 517728"/>
              <a:gd name="connsiteX19" fmla="*/ 429861 w 606529"/>
              <a:gd name="connsiteY19" fmla="*/ 102000 h 517728"/>
              <a:gd name="connsiteX20" fmla="*/ 458793 w 606529"/>
              <a:gd name="connsiteY20" fmla="*/ 278461 h 517728"/>
              <a:gd name="connsiteX21" fmla="*/ 445887 w 606529"/>
              <a:gd name="connsiteY21" fmla="*/ 291348 h 517728"/>
              <a:gd name="connsiteX22" fmla="*/ 173294 w 606529"/>
              <a:gd name="connsiteY22" fmla="*/ 307068 h 517728"/>
              <a:gd name="connsiteX23" fmla="*/ 157409 w 606529"/>
              <a:gd name="connsiteY23" fmla="*/ 298146 h 517728"/>
              <a:gd name="connsiteX24" fmla="*/ 143935 w 606529"/>
              <a:gd name="connsiteY24" fmla="*/ 113188 h 517728"/>
              <a:gd name="connsiteX25" fmla="*/ 148474 w 606529"/>
              <a:gd name="connsiteY25" fmla="*/ 103416 h 517728"/>
              <a:gd name="connsiteX26" fmla="*/ 156842 w 606529"/>
              <a:gd name="connsiteY26" fmla="*/ 100301 h 517728"/>
              <a:gd name="connsiteX27" fmla="*/ 318667 w 606529"/>
              <a:gd name="connsiteY27" fmla="*/ 92511 h 517728"/>
              <a:gd name="connsiteX28" fmla="*/ 375221 w 606529"/>
              <a:gd name="connsiteY28" fmla="*/ 90511 h 517728"/>
              <a:gd name="connsiteX29" fmla="*/ 461603 w 606529"/>
              <a:gd name="connsiteY29" fmla="*/ 49994 h 517728"/>
              <a:gd name="connsiteX30" fmla="*/ 401901 w 606529"/>
              <a:gd name="connsiteY30" fmla="*/ 55570 h 517728"/>
              <a:gd name="connsiteX31" fmla="*/ 101686 w 606529"/>
              <a:gd name="connsiteY31" fmla="*/ 61093 h 517728"/>
              <a:gd name="connsiteX32" fmla="*/ 107501 w 606529"/>
              <a:gd name="connsiteY32" fmla="*/ 344467 h 517728"/>
              <a:gd name="connsiteX33" fmla="*/ 442600 w 606529"/>
              <a:gd name="connsiteY33" fmla="*/ 337244 h 517728"/>
              <a:gd name="connsiteX34" fmla="*/ 505423 w 606529"/>
              <a:gd name="connsiteY34" fmla="*/ 333845 h 517728"/>
              <a:gd name="connsiteX35" fmla="*/ 510528 w 606529"/>
              <a:gd name="connsiteY35" fmla="*/ 279323 h 517728"/>
              <a:gd name="connsiteX36" fmla="*/ 502019 w 606529"/>
              <a:gd name="connsiteY36" fmla="*/ 163906 h 517728"/>
              <a:gd name="connsiteX37" fmla="*/ 504714 w 606529"/>
              <a:gd name="connsiteY37" fmla="*/ 70015 h 517728"/>
              <a:gd name="connsiteX38" fmla="*/ 461603 w 606529"/>
              <a:gd name="connsiteY38" fmla="*/ 49994 h 517728"/>
              <a:gd name="connsiteX39" fmla="*/ 484860 w 606529"/>
              <a:gd name="connsiteY39" fmla="*/ 1331 h 517728"/>
              <a:gd name="connsiteX40" fmla="*/ 553355 w 606529"/>
              <a:gd name="connsiteY40" fmla="*/ 163906 h 517728"/>
              <a:gd name="connsiteX41" fmla="*/ 551937 w 606529"/>
              <a:gd name="connsiteY41" fmla="*/ 352680 h 517728"/>
              <a:gd name="connsiteX42" fmla="*/ 602989 w 606529"/>
              <a:gd name="connsiteY42" fmla="*/ 445156 h 517728"/>
              <a:gd name="connsiteX43" fmla="*/ 587673 w 606529"/>
              <a:gd name="connsiteY43" fmla="*/ 482826 h 517728"/>
              <a:gd name="connsiteX44" fmla="*/ 25392 w 606529"/>
              <a:gd name="connsiteY44" fmla="*/ 498404 h 517728"/>
              <a:gd name="connsiteX45" fmla="*/ 3269 w 606529"/>
              <a:gd name="connsiteY45" fmla="*/ 459742 h 517728"/>
              <a:gd name="connsiteX46" fmla="*/ 56449 w 606529"/>
              <a:gd name="connsiteY46" fmla="*/ 365426 h 517728"/>
              <a:gd name="connsiteX47" fmla="*/ 49925 w 606529"/>
              <a:gd name="connsiteY47" fmla="*/ 35319 h 517728"/>
              <a:gd name="connsiteX48" fmla="*/ 58576 w 606529"/>
              <a:gd name="connsiteY48" fmla="*/ 16201 h 517728"/>
              <a:gd name="connsiteX49" fmla="*/ 75593 w 606529"/>
              <a:gd name="connsiteY49" fmla="*/ 9686 h 517728"/>
              <a:gd name="connsiteX50" fmla="*/ 329010 w 606529"/>
              <a:gd name="connsiteY50" fmla="*/ 6571 h 517728"/>
              <a:gd name="connsiteX51" fmla="*/ 484860 w 606529"/>
              <a:gd name="connsiteY51" fmla="*/ 1331 h 5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29" h="517728">
                <a:moveTo>
                  <a:pt x="220224" y="413558"/>
                </a:moveTo>
                <a:lnTo>
                  <a:pt x="373682" y="413558"/>
                </a:lnTo>
                <a:cubicBezTo>
                  <a:pt x="390276" y="413558"/>
                  <a:pt x="390276" y="439314"/>
                  <a:pt x="373682" y="439314"/>
                </a:cubicBezTo>
                <a:lnTo>
                  <a:pt x="220224" y="439314"/>
                </a:lnTo>
                <a:cubicBezTo>
                  <a:pt x="203630" y="439314"/>
                  <a:pt x="203630" y="413558"/>
                  <a:pt x="220224" y="413558"/>
                </a:cubicBezTo>
                <a:close/>
                <a:moveTo>
                  <a:pt x="511095" y="386243"/>
                </a:moveTo>
                <a:cubicBezTo>
                  <a:pt x="507550" y="387235"/>
                  <a:pt x="504005" y="387943"/>
                  <a:pt x="500034" y="388509"/>
                </a:cubicBezTo>
                <a:cubicBezTo>
                  <a:pt x="434943" y="397289"/>
                  <a:pt x="363895" y="389925"/>
                  <a:pt x="297953" y="392758"/>
                </a:cubicBezTo>
                <a:cubicBezTo>
                  <a:pt x="232011" y="395448"/>
                  <a:pt x="166069" y="397997"/>
                  <a:pt x="100126" y="395732"/>
                </a:cubicBezTo>
                <a:cubicBezTo>
                  <a:pt x="91476" y="415700"/>
                  <a:pt x="79280" y="433685"/>
                  <a:pt x="67368" y="452095"/>
                </a:cubicBezTo>
                <a:cubicBezTo>
                  <a:pt x="221375" y="469655"/>
                  <a:pt x="389705" y="476453"/>
                  <a:pt x="540876" y="441757"/>
                </a:cubicBezTo>
                <a:cubicBezTo>
                  <a:pt x="530240" y="423630"/>
                  <a:pt x="520313" y="405078"/>
                  <a:pt x="511095" y="386243"/>
                </a:cubicBezTo>
                <a:close/>
                <a:moveTo>
                  <a:pt x="363060" y="117862"/>
                </a:moveTo>
                <a:cubicBezTo>
                  <a:pt x="298528" y="117012"/>
                  <a:pt x="234138" y="124093"/>
                  <a:pt x="169748" y="125651"/>
                </a:cubicBezTo>
                <a:cubicBezTo>
                  <a:pt x="169606" y="176918"/>
                  <a:pt x="169748" y="228893"/>
                  <a:pt x="179818" y="279169"/>
                </a:cubicBezTo>
                <a:cubicBezTo>
                  <a:pt x="263071" y="260616"/>
                  <a:pt x="347742" y="266989"/>
                  <a:pt x="432555" y="265856"/>
                </a:cubicBezTo>
                <a:cubicBezTo>
                  <a:pt x="432413" y="238240"/>
                  <a:pt x="437094" y="210907"/>
                  <a:pt x="437377" y="183149"/>
                </a:cubicBezTo>
                <a:cubicBezTo>
                  <a:pt x="437945" y="132590"/>
                  <a:pt x="410856" y="118570"/>
                  <a:pt x="363060" y="117862"/>
                </a:cubicBezTo>
                <a:close/>
                <a:moveTo>
                  <a:pt x="375221" y="90511"/>
                </a:moveTo>
                <a:cubicBezTo>
                  <a:pt x="395467" y="90847"/>
                  <a:pt x="415394" y="93432"/>
                  <a:pt x="429861" y="102000"/>
                </a:cubicBezTo>
                <a:cubicBezTo>
                  <a:pt x="487868" y="136131"/>
                  <a:pt x="455106" y="224645"/>
                  <a:pt x="458793" y="278461"/>
                </a:cubicBezTo>
                <a:cubicBezTo>
                  <a:pt x="459219" y="285684"/>
                  <a:pt x="452553" y="291207"/>
                  <a:pt x="445887" y="291348"/>
                </a:cubicBezTo>
                <a:cubicBezTo>
                  <a:pt x="354408" y="293614"/>
                  <a:pt x="262929" y="283984"/>
                  <a:pt x="173294" y="307068"/>
                </a:cubicBezTo>
                <a:cubicBezTo>
                  <a:pt x="166628" y="308768"/>
                  <a:pt x="158969" y="305086"/>
                  <a:pt x="157409" y="298146"/>
                </a:cubicBezTo>
                <a:cubicBezTo>
                  <a:pt x="143368" y="237674"/>
                  <a:pt x="143935" y="174794"/>
                  <a:pt x="143935" y="113188"/>
                </a:cubicBezTo>
                <a:cubicBezTo>
                  <a:pt x="143935" y="108656"/>
                  <a:pt x="145779" y="105541"/>
                  <a:pt x="148474" y="103416"/>
                </a:cubicBezTo>
                <a:cubicBezTo>
                  <a:pt x="150601" y="101575"/>
                  <a:pt x="153296" y="100301"/>
                  <a:pt x="156842" y="100301"/>
                </a:cubicBezTo>
                <a:cubicBezTo>
                  <a:pt x="210878" y="99734"/>
                  <a:pt x="264631" y="93786"/>
                  <a:pt x="318667" y="92511"/>
                </a:cubicBezTo>
                <a:cubicBezTo>
                  <a:pt x="334410" y="92087"/>
                  <a:pt x="354975" y="90175"/>
                  <a:pt x="375221" y="90511"/>
                </a:cubicBezTo>
                <a:close/>
                <a:moveTo>
                  <a:pt x="461603" y="49994"/>
                </a:moveTo>
                <a:cubicBezTo>
                  <a:pt x="439162" y="50153"/>
                  <a:pt x="413955" y="54579"/>
                  <a:pt x="401901" y="55570"/>
                </a:cubicBezTo>
                <a:cubicBezTo>
                  <a:pt x="302775" y="63500"/>
                  <a:pt x="201380" y="61234"/>
                  <a:pt x="101686" y="61093"/>
                </a:cubicBezTo>
                <a:cubicBezTo>
                  <a:pt x="102679" y="155551"/>
                  <a:pt x="106650" y="249867"/>
                  <a:pt x="107501" y="344467"/>
                </a:cubicBezTo>
                <a:cubicBezTo>
                  <a:pt x="219390" y="347157"/>
                  <a:pt x="330853" y="334270"/>
                  <a:pt x="442600" y="337244"/>
                </a:cubicBezTo>
                <a:cubicBezTo>
                  <a:pt x="451818" y="337386"/>
                  <a:pt x="502587" y="344325"/>
                  <a:pt x="505423" y="333845"/>
                </a:cubicBezTo>
                <a:cubicBezTo>
                  <a:pt x="510386" y="316002"/>
                  <a:pt x="511095" y="297733"/>
                  <a:pt x="510528" y="279323"/>
                </a:cubicBezTo>
                <a:cubicBezTo>
                  <a:pt x="509252" y="240662"/>
                  <a:pt x="504147" y="202426"/>
                  <a:pt x="502019" y="163906"/>
                </a:cubicBezTo>
                <a:cubicBezTo>
                  <a:pt x="500176" y="132609"/>
                  <a:pt x="506699" y="101312"/>
                  <a:pt x="504714" y="70015"/>
                </a:cubicBezTo>
                <a:cubicBezTo>
                  <a:pt x="503721" y="53941"/>
                  <a:pt x="484045" y="49834"/>
                  <a:pt x="461603" y="49994"/>
                </a:cubicBezTo>
                <a:close/>
                <a:moveTo>
                  <a:pt x="484860" y="1331"/>
                </a:moveTo>
                <a:cubicBezTo>
                  <a:pt x="582001" y="10394"/>
                  <a:pt x="548108" y="92390"/>
                  <a:pt x="553355" y="163906"/>
                </a:cubicBezTo>
                <a:cubicBezTo>
                  <a:pt x="556900" y="211206"/>
                  <a:pt x="577888" y="301840"/>
                  <a:pt x="551937" y="352680"/>
                </a:cubicBezTo>
                <a:cubicBezTo>
                  <a:pt x="566827" y="384544"/>
                  <a:pt x="584412" y="415275"/>
                  <a:pt x="602989" y="445156"/>
                </a:cubicBezTo>
                <a:cubicBezTo>
                  <a:pt x="611781" y="459317"/>
                  <a:pt x="603272" y="478577"/>
                  <a:pt x="587673" y="482826"/>
                </a:cubicBezTo>
                <a:cubicBezTo>
                  <a:pt x="409842" y="532108"/>
                  <a:pt x="206343" y="521345"/>
                  <a:pt x="25392" y="498404"/>
                </a:cubicBezTo>
                <a:cubicBezTo>
                  <a:pt x="5680" y="495854"/>
                  <a:pt x="-6090" y="478577"/>
                  <a:pt x="3269" y="459742"/>
                </a:cubicBezTo>
                <a:cubicBezTo>
                  <a:pt x="19010" y="427454"/>
                  <a:pt x="46238" y="400263"/>
                  <a:pt x="56449" y="365426"/>
                </a:cubicBezTo>
                <a:cubicBezTo>
                  <a:pt x="55881" y="255390"/>
                  <a:pt x="50209" y="145354"/>
                  <a:pt x="49925" y="35319"/>
                </a:cubicBezTo>
                <a:cubicBezTo>
                  <a:pt x="49925" y="26680"/>
                  <a:pt x="53471" y="20449"/>
                  <a:pt x="58576" y="16201"/>
                </a:cubicBezTo>
                <a:cubicBezTo>
                  <a:pt x="62688" y="12235"/>
                  <a:pt x="68219" y="9686"/>
                  <a:pt x="75593" y="9686"/>
                </a:cubicBezTo>
                <a:cubicBezTo>
                  <a:pt x="160112" y="9403"/>
                  <a:pt x="244490" y="6995"/>
                  <a:pt x="329010" y="6571"/>
                </a:cubicBezTo>
                <a:cubicBezTo>
                  <a:pt x="380345" y="6287"/>
                  <a:pt x="433808" y="-3484"/>
                  <a:pt x="484860" y="1331"/>
                </a:cubicBezTo>
                <a:close/>
              </a:path>
            </a:pathLst>
          </a:custGeom>
          <a:solidFill>
            <a:schemeClr val="accent1"/>
          </a:solidFill>
          <a:ln>
            <a:noFill/>
          </a:ln>
        </p:spPr>
      </p:sp>
      <p:sp>
        <p:nvSpPr>
          <p:cNvPr id="50" name="instagram_160167">
            <a:extLst>
              <a:ext uri="{FF2B5EF4-FFF2-40B4-BE49-F238E27FC236}">
                <a16:creationId xmlns="" xmlns:a16="http://schemas.microsoft.com/office/drawing/2014/main" id="{F79E4053-9BFC-40AB-9226-3A1C1B541F13}"/>
              </a:ext>
            </a:extLst>
          </p:cNvPr>
          <p:cNvSpPr>
            <a:spLocks noChangeAspect="1"/>
          </p:cNvSpPr>
          <p:nvPr/>
        </p:nvSpPr>
        <p:spPr bwMode="auto">
          <a:xfrm>
            <a:off x="9583204" y="2139929"/>
            <a:ext cx="308990" cy="301710"/>
          </a:xfrm>
          <a:custGeom>
            <a:avLst/>
            <a:gdLst>
              <a:gd name="connsiteX0" fmla="*/ 295151 w 590304"/>
              <a:gd name="connsiteY0" fmla="*/ 269716 h 576397"/>
              <a:gd name="connsiteX1" fmla="*/ 209387 w 590304"/>
              <a:gd name="connsiteY1" fmla="*/ 355366 h 576397"/>
              <a:gd name="connsiteX2" fmla="*/ 295151 w 590304"/>
              <a:gd name="connsiteY2" fmla="*/ 441936 h 576397"/>
              <a:gd name="connsiteX3" fmla="*/ 380916 w 590304"/>
              <a:gd name="connsiteY3" fmla="*/ 355366 h 576397"/>
              <a:gd name="connsiteX4" fmla="*/ 295151 w 590304"/>
              <a:gd name="connsiteY4" fmla="*/ 269716 h 576397"/>
              <a:gd name="connsiteX5" fmla="*/ 295151 w 590304"/>
              <a:gd name="connsiteY5" fmla="*/ 244850 h 576397"/>
              <a:gd name="connsiteX6" fmla="*/ 405815 w 590304"/>
              <a:gd name="connsiteY6" fmla="*/ 355366 h 576397"/>
              <a:gd name="connsiteX7" fmla="*/ 295151 w 590304"/>
              <a:gd name="connsiteY7" fmla="*/ 465881 h 576397"/>
              <a:gd name="connsiteX8" fmla="*/ 184488 w 590304"/>
              <a:gd name="connsiteY8" fmla="*/ 355366 h 576397"/>
              <a:gd name="connsiteX9" fmla="*/ 295151 w 590304"/>
              <a:gd name="connsiteY9" fmla="*/ 244850 h 576397"/>
              <a:gd name="connsiteX10" fmla="*/ 24903 w 590304"/>
              <a:gd name="connsiteY10" fmla="*/ 232953 h 576397"/>
              <a:gd name="connsiteX11" fmla="*/ 24903 w 590304"/>
              <a:gd name="connsiteY11" fmla="*/ 451173 h 576397"/>
              <a:gd name="connsiteX12" fmla="*/ 125440 w 590304"/>
              <a:gd name="connsiteY12" fmla="*/ 552457 h 576397"/>
              <a:gd name="connsiteX13" fmla="*/ 464864 w 590304"/>
              <a:gd name="connsiteY13" fmla="*/ 552457 h 576397"/>
              <a:gd name="connsiteX14" fmla="*/ 565401 w 590304"/>
              <a:gd name="connsiteY14" fmla="*/ 451173 h 576397"/>
              <a:gd name="connsiteX15" fmla="*/ 565401 w 590304"/>
              <a:gd name="connsiteY15" fmla="*/ 232953 h 576397"/>
              <a:gd name="connsiteX16" fmla="*/ 415057 w 590304"/>
              <a:gd name="connsiteY16" fmla="*/ 232953 h 576397"/>
              <a:gd name="connsiteX17" fmla="*/ 467631 w 590304"/>
              <a:gd name="connsiteY17" fmla="*/ 355414 h 576397"/>
              <a:gd name="connsiteX18" fmla="*/ 295152 w 590304"/>
              <a:gd name="connsiteY18" fmla="*/ 527597 h 576397"/>
              <a:gd name="connsiteX19" fmla="*/ 122673 w 590304"/>
              <a:gd name="connsiteY19" fmla="*/ 355414 h 576397"/>
              <a:gd name="connsiteX20" fmla="*/ 175247 w 590304"/>
              <a:gd name="connsiteY20" fmla="*/ 232953 h 576397"/>
              <a:gd name="connsiteX21" fmla="*/ 295152 w 590304"/>
              <a:gd name="connsiteY21" fmla="*/ 208092 h 576397"/>
              <a:gd name="connsiteX22" fmla="*/ 147576 w 590304"/>
              <a:gd name="connsiteY22" fmla="*/ 355414 h 576397"/>
              <a:gd name="connsiteX23" fmla="*/ 295152 w 590304"/>
              <a:gd name="connsiteY23" fmla="*/ 502736 h 576397"/>
              <a:gd name="connsiteX24" fmla="*/ 442728 w 590304"/>
              <a:gd name="connsiteY24" fmla="*/ 355414 h 576397"/>
              <a:gd name="connsiteX25" fmla="*/ 295152 w 590304"/>
              <a:gd name="connsiteY25" fmla="*/ 208092 h 576397"/>
              <a:gd name="connsiteX26" fmla="*/ 438130 w 590304"/>
              <a:gd name="connsiteY26" fmla="*/ 85519 h 576397"/>
              <a:gd name="connsiteX27" fmla="*/ 430744 w 590304"/>
              <a:gd name="connsiteY27" fmla="*/ 92886 h 576397"/>
              <a:gd name="connsiteX28" fmla="*/ 430744 w 590304"/>
              <a:gd name="connsiteY28" fmla="*/ 151817 h 576397"/>
              <a:gd name="connsiteX29" fmla="*/ 438130 w 590304"/>
              <a:gd name="connsiteY29" fmla="*/ 159183 h 576397"/>
              <a:gd name="connsiteX30" fmla="*/ 497220 w 590304"/>
              <a:gd name="connsiteY30" fmla="*/ 159183 h 576397"/>
              <a:gd name="connsiteX31" fmla="*/ 504606 w 590304"/>
              <a:gd name="connsiteY31" fmla="*/ 151817 h 576397"/>
              <a:gd name="connsiteX32" fmla="*/ 504606 w 590304"/>
              <a:gd name="connsiteY32" fmla="*/ 92886 h 576397"/>
              <a:gd name="connsiteX33" fmla="*/ 497220 w 590304"/>
              <a:gd name="connsiteY33" fmla="*/ 85519 h 576397"/>
              <a:gd name="connsiteX34" fmla="*/ 438130 w 590304"/>
              <a:gd name="connsiteY34" fmla="*/ 60658 h 576397"/>
              <a:gd name="connsiteX35" fmla="*/ 497220 w 590304"/>
              <a:gd name="connsiteY35" fmla="*/ 60658 h 576397"/>
              <a:gd name="connsiteX36" fmla="*/ 528611 w 590304"/>
              <a:gd name="connsiteY36" fmla="*/ 92886 h 576397"/>
              <a:gd name="connsiteX37" fmla="*/ 528611 w 590304"/>
              <a:gd name="connsiteY37" fmla="*/ 151817 h 576397"/>
              <a:gd name="connsiteX38" fmla="*/ 497220 w 590304"/>
              <a:gd name="connsiteY38" fmla="*/ 184045 h 576397"/>
              <a:gd name="connsiteX39" fmla="*/ 438130 w 590304"/>
              <a:gd name="connsiteY39" fmla="*/ 184045 h 576397"/>
              <a:gd name="connsiteX40" fmla="*/ 405816 w 590304"/>
              <a:gd name="connsiteY40" fmla="*/ 151817 h 576397"/>
              <a:gd name="connsiteX41" fmla="*/ 405816 w 590304"/>
              <a:gd name="connsiteY41" fmla="*/ 92886 h 576397"/>
              <a:gd name="connsiteX42" fmla="*/ 438130 w 590304"/>
              <a:gd name="connsiteY42" fmla="*/ 60658 h 576397"/>
              <a:gd name="connsiteX43" fmla="*/ 125440 w 590304"/>
              <a:gd name="connsiteY43" fmla="*/ 23940 h 576397"/>
              <a:gd name="connsiteX44" fmla="*/ 24903 w 590304"/>
              <a:gd name="connsiteY44" fmla="*/ 125224 h 576397"/>
              <a:gd name="connsiteX45" fmla="*/ 24903 w 590304"/>
              <a:gd name="connsiteY45" fmla="*/ 208092 h 576397"/>
              <a:gd name="connsiteX46" fmla="*/ 206606 w 590304"/>
              <a:gd name="connsiteY46" fmla="*/ 208092 h 576397"/>
              <a:gd name="connsiteX47" fmla="*/ 295152 w 590304"/>
              <a:gd name="connsiteY47" fmla="*/ 184152 h 576397"/>
              <a:gd name="connsiteX48" fmla="*/ 383698 w 590304"/>
              <a:gd name="connsiteY48" fmla="*/ 208092 h 576397"/>
              <a:gd name="connsiteX49" fmla="*/ 565401 w 590304"/>
              <a:gd name="connsiteY49" fmla="*/ 208092 h 576397"/>
              <a:gd name="connsiteX50" fmla="*/ 565401 w 590304"/>
              <a:gd name="connsiteY50" fmla="*/ 125224 h 576397"/>
              <a:gd name="connsiteX51" fmla="*/ 464864 w 590304"/>
              <a:gd name="connsiteY51" fmla="*/ 23940 h 576397"/>
              <a:gd name="connsiteX52" fmla="*/ 125440 w 590304"/>
              <a:gd name="connsiteY52" fmla="*/ 0 h 576397"/>
              <a:gd name="connsiteX53" fmla="*/ 464864 w 590304"/>
              <a:gd name="connsiteY53" fmla="*/ 0 h 576397"/>
              <a:gd name="connsiteX54" fmla="*/ 590304 w 590304"/>
              <a:gd name="connsiteY54" fmla="*/ 125224 h 576397"/>
              <a:gd name="connsiteX55" fmla="*/ 590304 w 590304"/>
              <a:gd name="connsiteY55" fmla="*/ 208092 h 576397"/>
              <a:gd name="connsiteX56" fmla="*/ 590304 w 590304"/>
              <a:gd name="connsiteY56" fmla="*/ 232953 h 576397"/>
              <a:gd name="connsiteX57" fmla="*/ 590304 w 590304"/>
              <a:gd name="connsiteY57" fmla="*/ 451173 h 576397"/>
              <a:gd name="connsiteX58" fmla="*/ 464864 w 590304"/>
              <a:gd name="connsiteY58" fmla="*/ 576397 h 576397"/>
              <a:gd name="connsiteX59" fmla="*/ 125440 w 590304"/>
              <a:gd name="connsiteY59" fmla="*/ 576397 h 576397"/>
              <a:gd name="connsiteX60" fmla="*/ 0 w 590304"/>
              <a:gd name="connsiteY60" fmla="*/ 451173 h 576397"/>
              <a:gd name="connsiteX61" fmla="*/ 0 w 590304"/>
              <a:gd name="connsiteY61" fmla="*/ 232953 h 576397"/>
              <a:gd name="connsiteX62" fmla="*/ 0 w 590304"/>
              <a:gd name="connsiteY62" fmla="*/ 208092 h 576397"/>
              <a:gd name="connsiteX63" fmla="*/ 0 w 590304"/>
              <a:gd name="connsiteY63" fmla="*/ 125224 h 576397"/>
              <a:gd name="connsiteX64" fmla="*/ 125440 w 590304"/>
              <a:gd name="connsiteY64" fmla="*/ 0 h 57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0304" h="576397">
                <a:moveTo>
                  <a:pt x="295151" y="269716"/>
                </a:moveTo>
                <a:cubicBezTo>
                  <a:pt x="248120" y="269716"/>
                  <a:pt x="209387" y="308396"/>
                  <a:pt x="209387" y="355366"/>
                </a:cubicBezTo>
                <a:cubicBezTo>
                  <a:pt x="209387" y="403256"/>
                  <a:pt x="248120" y="441936"/>
                  <a:pt x="295151" y="441936"/>
                </a:cubicBezTo>
                <a:cubicBezTo>
                  <a:pt x="342183" y="441936"/>
                  <a:pt x="380916" y="403256"/>
                  <a:pt x="380916" y="355366"/>
                </a:cubicBezTo>
                <a:cubicBezTo>
                  <a:pt x="380916" y="308396"/>
                  <a:pt x="342183" y="269716"/>
                  <a:pt x="295151" y="269716"/>
                </a:cubicBezTo>
                <a:close/>
                <a:moveTo>
                  <a:pt x="295151" y="244850"/>
                </a:moveTo>
                <a:cubicBezTo>
                  <a:pt x="356016" y="244850"/>
                  <a:pt x="405815" y="294582"/>
                  <a:pt x="405815" y="355366"/>
                </a:cubicBezTo>
                <a:cubicBezTo>
                  <a:pt x="405815" y="416149"/>
                  <a:pt x="356016" y="465881"/>
                  <a:pt x="295151" y="465881"/>
                </a:cubicBezTo>
                <a:cubicBezTo>
                  <a:pt x="234287" y="465881"/>
                  <a:pt x="184488" y="416149"/>
                  <a:pt x="184488" y="355366"/>
                </a:cubicBezTo>
                <a:cubicBezTo>
                  <a:pt x="184488" y="294582"/>
                  <a:pt x="234287" y="244850"/>
                  <a:pt x="295151" y="244850"/>
                </a:cubicBezTo>
                <a:close/>
                <a:moveTo>
                  <a:pt x="24903" y="232953"/>
                </a:moveTo>
                <a:lnTo>
                  <a:pt x="24903" y="451173"/>
                </a:lnTo>
                <a:cubicBezTo>
                  <a:pt x="24903" y="506419"/>
                  <a:pt x="70099" y="552457"/>
                  <a:pt x="125440" y="552457"/>
                </a:cubicBezTo>
                <a:lnTo>
                  <a:pt x="464864" y="552457"/>
                </a:lnTo>
                <a:cubicBezTo>
                  <a:pt x="520205" y="552457"/>
                  <a:pt x="565401" y="506419"/>
                  <a:pt x="565401" y="451173"/>
                </a:cubicBezTo>
                <a:lnTo>
                  <a:pt x="565401" y="232953"/>
                </a:lnTo>
                <a:lnTo>
                  <a:pt x="415057" y="232953"/>
                </a:lnTo>
                <a:cubicBezTo>
                  <a:pt x="447340" y="264259"/>
                  <a:pt x="467631" y="307535"/>
                  <a:pt x="467631" y="355414"/>
                </a:cubicBezTo>
                <a:cubicBezTo>
                  <a:pt x="467631" y="450253"/>
                  <a:pt x="390154" y="527597"/>
                  <a:pt x="295152" y="527597"/>
                </a:cubicBezTo>
                <a:cubicBezTo>
                  <a:pt x="200150" y="527597"/>
                  <a:pt x="122673" y="450253"/>
                  <a:pt x="122673" y="355414"/>
                </a:cubicBezTo>
                <a:cubicBezTo>
                  <a:pt x="122673" y="307535"/>
                  <a:pt x="142964" y="264259"/>
                  <a:pt x="175247" y="232953"/>
                </a:cubicBezTo>
                <a:close/>
                <a:moveTo>
                  <a:pt x="295152" y="208092"/>
                </a:moveTo>
                <a:cubicBezTo>
                  <a:pt x="213985" y="208092"/>
                  <a:pt x="147576" y="274387"/>
                  <a:pt x="147576" y="355414"/>
                </a:cubicBezTo>
                <a:cubicBezTo>
                  <a:pt x="147576" y="437362"/>
                  <a:pt x="213985" y="502736"/>
                  <a:pt x="295152" y="502736"/>
                </a:cubicBezTo>
                <a:cubicBezTo>
                  <a:pt x="376319" y="502736"/>
                  <a:pt x="442728" y="437362"/>
                  <a:pt x="442728" y="355414"/>
                </a:cubicBezTo>
                <a:cubicBezTo>
                  <a:pt x="442728" y="274387"/>
                  <a:pt x="376319" y="208092"/>
                  <a:pt x="295152" y="208092"/>
                </a:cubicBezTo>
                <a:close/>
                <a:moveTo>
                  <a:pt x="438130" y="85519"/>
                </a:moveTo>
                <a:cubicBezTo>
                  <a:pt x="433514" y="85519"/>
                  <a:pt x="430744" y="89203"/>
                  <a:pt x="430744" y="92886"/>
                </a:cubicBezTo>
                <a:lnTo>
                  <a:pt x="430744" y="151817"/>
                </a:lnTo>
                <a:cubicBezTo>
                  <a:pt x="430744" y="155500"/>
                  <a:pt x="433514" y="159183"/>
                  <a:pt x="438130" y="159183"/>
                </a:cubicBezTo>
                <a:lnTo>
                  <a:pt x="497220" y="159183"/>
                </a:lnTo>
                <a:cubicBezTo>
                  <a:pt x="500913" y="159183"/>
                  <a:pt x="504606" y="155500"/>
                  <a:pt x="504606" y="151817"/>
                </a:cubicBezTo>
                <a:lnTo>
                  <a:pt x="504606" y="92886"/>
                </a:lnTo>
                <a:cubicBezTo>
                  <a:pt x="504606" y="89203"/>
                  <a:pt x="500913" y="85519"/>
                  <a:pt x="497220" y="85519"/>
                </a:cubicBezTo>
                <a:close/>
                <a:moveTo>
                  <a:pt x="438130" y="60658"/>
                </a:moveTo>
                <a:lnTo>
                  <a:pt x="497220" y="60658"/>
                </a:lnTo>
                <a:cubicBezTo>
                  <a:pt x="514762" y="60658"/>
                  <a:pt x="528611" y="75391"/>
                  <a:pt x="528611" y="92886"/>
                </a:cubicBezTo>
                <a:lnTo>
                  <a:pt x="528611" y="151817"/>
                </a:lnTo>
                <a:cubicBezTo>
                  <a:pt x="528611" y="169312"/>
                  <a:pt x="514762" y="184045"/>
                  <a:pt x="497220" y="184045"/>
                </a:cubicBezTo>
                <a:lnTo>
                  <a:pt x="438130" y="184045"/>
                </a:lnTo>
                <a:cubicBezTo>
                  <a:pt x="420588" y="184045"/>
                  <a:pt x="405816" y="169312"/>
                  <a:pt x="405816" y="151817"/>
                </a:cubicBezTo>
                <a:lnTo>
                  <a:pt x="405816" y="92886"/>
                </a:lnTo>
                <a:cubicBezTo>
                  <a:pt x="405816" y="75391"/>
                  <a:pt x="420588" y="60658"/>
                  <a:pt x="438130" y="60658"/>
                </a:cubicBezTo>
                <a:close/>
                <a:moveTo>
                  <a:pt x="125440" y="23940"/>
                </a:moveTo>
                <a:cubicBezTo>
                  <a:pt x="70099" y="23940"/>
                  <a:pt x="24903" y="69978"/>
                  <a:pt x="24903" y="125224"/>
                </a:cubicBezTo>
                <a:lnTo>
                  <a:pt x="24903" y="208092"/>
                </a:lnTo>
                <a:lnTo>
                  <a:pt x="206606" y="208092"/>
                </a:lnTo>
                <a:cubicBezTo>
                  <a:pt x="232432" y="193360"/>
                  <a:pt x="262870" y="184152"/>
                  <a:pt x="295152" y="184152"/>
                </a:cubicBezTo>
                <a:cubicBezTo>
                  <a:pt x="327434" y="184152"/>
                  <a:pt x="357872" y="193360"/>
                  <a:pt x="383698" y="208092"/>
                </a:cubicBezTo>
                <a:lnTo>
                  <a:pt x="565401" y="208092"/>
                </a:lnTo>
                <a:lnTo>
                  <a:pt x="565401" y="125224"/>
                </a:lnTo>
                <a:cubicBezTo>
                  <a:pt x="565401" y="69978"/>
                  <a:pt x="520205" y="23940"/>
                  <a:pt x="464864" y="23940"/>
                </a:cubicBezTo>
                <a:close/>
                <a:moveTo>
                  <a:pt x="125440" y="0"/>
                </a:moveTo>
                <a:lnTo>
                  <a:pt x="464864" y="0"/>
                </a:lnTo>
                <a:cubicBezTo>
                  <a:pt x="534041" y="0"/>
                  <a:pt x="590304" y="56166"/>
                  <a:pt x="590304" y="125224"/>
                </a:cubicBezTo>
                <a:lnTo>
                  <a:pt x="590304" y="208092"/>
                </a:lnTo>
                <a:lnTo>
                  <a:pt x="590304" y="232953"/>
                </a:lnTo>
                <a:lnTo>
                  <a:pt x="590304" y="451173"/>
                </a:lnTo>
                <a:cubicBezTo>
                  <a:pt x="590304" y="520231"/>
                  <a:pt x="534041" y="576397"/>
                  <a:pt x="464864" y="576397"/>
                </a:cubicBezTo>
                <a:lnTo>
                  <a:pt x="125440" y="576397"/>
                </a:lnTo>
                <a:cubicBezTo>
                  <a:pt x="56263" y="576397"/>
                  <a:pt x="0" y="520231"/>
                  <a:pt x="0" y="451173"/>
                </a:cubicBezTo>
                <a:lnTo>
                  <a:pt x="0" y="232953"/>
                </a:lnTo>
                <a:lnTo>
                  <a:pt x="0" y="208092"/>
                </a:lnTo>
                <a:lnTo>
                  <a:pt x="0" y="125224"/>
                </a:lnTo>
                <a:cubicBezTo>
                  <a:pt x="0" y="56166"/>
                  <a:pt x="56263" y="0"/>
                  <a:pt x="125440" y="0"/>
                </a:cubicBezTo>
                <a:close/>
              </a:path>
            </a:pathLst>
          </a:custGeom>
          <a:solidFill>
            <a:schemeClr val="accent1"/>
          </a:solidFill>
          <a:ln>
            <a:noFill/>
          </a:ln>
        </p:spPr>
      </p:sp>
      <p:sp>
        <p:nvSpPr>
          <p:cNvPr id="53" name="文本框 52">
            <a:extLst>
              <a:ext uri="{FF2B5EF4-FFF2-40B4-BE49-F238E27FC236}">
                <a16:creationId xmlns="" xmlns:a16="http://schemas.microsoft.com/office/drawing/2014/main" id="{F73547F8-2BDB-4992-AC8E-40122084B6EA}"/>
              </a:ext>
            </a:extLst>
          </p:cNvPr>
          <p:cNvSpPr txBox="1"/>
          <p:nvPr/>
        </p:nvSpPr>
        <p:spPr>
          <a:xfrm>
            <a:off x="9941163" y="2623376"/>
            <a:ext cx="1836127" cy="523220"/>
          </a:xfrm>
          <a:prstGeom prst="rect">
            <a:avLst/>
          </a:prstGeom>
          <a:noFill/>
        </p:spPr>
        <p:txBody>
          <a:bodyPr wrap="square" rtlCol="0">
            <a:spAutoFit/>
          </a:bodyPr>
          <a:lstStyle/>
          <a:p>
            <a:r>
              <a:rPr lang="en-US" altLang="zh-CN" sz="1400" dirty="0">
                <a:solidFill>
                  <a:schemeClr val="tx1">
                    <a:lumMod val="75000"/>
                    <a:lumOff val="25000"/>
                  </a:schemeClr>
                </a:solidFill>
              </a:rPr>
              <a:t>Import face library by computer</a:t>
            </a:r>
          </a:p>
        </p:txBody>
      </p:sp>
      <p:sp>
        <p:nvSpPr>
          <p:cNvPr id="54" name="文本框 53">
            <a:extLst>
              <a:ext uri="{FF2B5EF4-FFF2-40B4-BE49-F238E27FC236}">
                <a16:creationId xmlns="" xmlns:a16="http://schemas.microsoft.com/office/drawing/2014/main" id="{B962F4A5-3B8C-4895-B43E-F6C7AF47E61D}"/>
              </a:ext>
            </a:extLst>
          </p:cNvPr>
          <p:cNvSpPr txBox="1"/>
          <p:nvPr/>
        </p:nvSpPr>
        <p:spPr>
          <a:xfrm>
            <a:off x="9938817" y="1846684"/>
            <a:ext cx="1628985" cy="738664"/>
          </a:xfrm>
          <a:prstGeom prst="rect">
            <a:avLst/>
          </a:prstGeom>
          <a:noFill/>
        </p:spPr>
        <p:txBody>
          <a:bodyPr wrap="square" rtlCol="0">
            <a:spAutoFit/>
          </a:bodyPr>
          <a:lstStyle/>
          <a:p>
            <a:r>
              <a:rPr lang="en-US" altLang="zh-CN" sz="1400" dirty="0">
                <a:solidFill>
                  <a:schemeClr val="tx1">
                    <a:lumMod val="75000"/>
                    <a:lumOff val="25000"/>
                  </a:schemeClr>
                </a:solidFill>
              </a:rPr>
              <a:t>Import face library by snapshot captured by NVR</a:t>
            </a:r>
            <a:endParaRPr lang="zh-CN" altLang="en-US" sz="1400" dirty="0">
              <a:solidFill>
                <a:schemeClr val="tx1">
                  <a:lumMod val="75000"/>
                  <a:lumOff val="25000"/>
                </a:schemeClr>
              </a:solidFill>
            </a:endParaRPr>
          </a:p>
        </p:txBody>
      </p:sp>
      <p:sp>
        <p:nvSpPr>
          <p:cNvPr id="55" name="矩形: 圆角 54">
            <a:extLst>
              <a:ext uri="{FF2B5EF4-FFF2-40B4-BE49-F238E27FC236}">
                <a16:creationId xmlns="" xmlns:a16="http://schemas.microsoft.com/office/drawing/2014/main" id="{584ACF69-AB45-47C3-A1BF-D8C11EDE1542}"/>
              </a:ext>
            </a:extLst>
          </p:cNvPr>
          <p:cNvSpPr/>
          <p:nvPr/>
        </p:nvSpPr>
        <p:spPr>
          <a:xfrm>
            <a:off x="3348473" y="4622523"/>
            <a:ext cx="5508224" cy="1045536"/>
          </a:xfrm>
          <a:prstGeom prst="roundRect">
            <a:avLst/>
          </a:prstGeom>
          <a:gradFill>
            <a:gsLst>
              <a:gs pos="100000">
                <a:srgbClr val="767171">
                  <a:alpha val="75000"/>
                </a:srgbClr>
              </a:gs>
              <a:gs pos="0">
                <a:srgbClr val="41719C"/>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Face recognition result ,attributes and intelligent marks (temperature &amp;box ) display on screen</a:t>
            </a:r>
            <a:endParaRPr lang="zh-CN" altLang="en-US" dirty="0">
              <a:solidFill>
                <a:prstClr val="white"/>
              </a:solidFill>
            </a:endParaRPr>
          </a:p>
        </p:txBody>
      </p:sp>
      <p:sp>
        <p:nvSpPr>
          <p:cNvPr id="2" name="文本框 1">
            <a:extLst>
              <a:ext uri="{FF2B5EF4-FFF2-40B4-BE49-F238E27FC236}">
                <a16:creationId xmlns="" xmlns:a16="http://schemas.microsoft.com/office/drawing/2014/main" id="{0967232B-319C-4785-A894-F356E25060B0}"/>
              </a:ext>
            </a:extLst>
          </p:cNvPr>
          <p:cNvSpPr txBox="1"/>
          <p:nvPr/>
        </p:nvSpPr>
        <p:spPr>
          <a:xfrm>
            <a:off x="2001521" y="2362924"/>
            <a:ext cx="909673" cy="307777"/>
          </a:xfrm>
          <a:prstGeom prst="rect">
            <a:avLst/>
          </a:prstGeom>
          <a:noFill/>
        </p:spPr>
        <p:txBody>
          <a:bodyPr wrap="square" rtlCol="0">
            <a:spAutoFit/>
          </a:bodyPr>
          <a:lstStyle/>
          <a:p>
            <a:r>
              <a:rPr lang="en-US" altLang="zh-CN" sz="1400" dirty="0">
                <a:solidFill>
                  <a:schemeClr val="tx1">
                    <a:lumMod val="75000"/>
                    <a:lumOff val="25000"/>
                  </a:schemeClr>
                </a:solidFill>
              </a:rPr>
              <a:t>snapshot</a:t>
            </a:r>
            <a:endParaRPr lang="zh-CN" altLang="en-US" sz="1400" dirty="0">
              <a:solidFill>
                <a:schemeClr val="tx1">
                  <a:lumMod val="75000"/>
                  <a:lumOff val="25000"/>
                </a:schemeClr>
              </a:solidFill>
            </a:endParaRPr>
          </a:p>
        </p:txBody>
      </p:sp>
      <p:sp>
        <p:nvSpPr>
          <p:cNvPr id="108" name="文本框 107">
            <a:extLst>
              <a:ext uri="{FF2B5EF4-FFF2-40B4-BE49-F238E27FC236}">
                <a16:creationId xmlns="" xmlns:a16="http://schemas.microsoft.com/office/drawing/2014/main" id="{4DDEC92E-5CE5-41EC-9D7A-6CCD7F226EBE}"/>
              </a:ext>
            </a:extLst>
          </p:cNvPr>
          <p:cNvSpPr txBox="1"/>
          <p:nvPr/>
        </p:nvSpPr>
        <p:spPr>
          <a:xfrm>
            <a:off x="1845477" y="2796773"/>
            <a:ext cx="1221760" cy="307777"/>
          </a:xfrm>
          <a:prstGeom prst="rect">
            <a:avLst/>
          </a:prstGeom>
          <a:noFill/>
        </p:spPr>
        <p:txBody>
          <a:bodyPr wrap="square" rtlCol="0">
            <a:spAutoFit/>
          </a:bodyPr>
          <a:lstStyle/>
          <a:p>
            <a:r>
              <a:rPr lang="en-US" altLang="zh-CN" sz="1400" dirty="0" smtClean="0">
                <a:solidFill>
                  <a:schemeClr val="tx1">
                    <a:lumMod val="75000"/>
                    <a:lumOff val="25000"/>
                  </a:schemeClr>
                </a:solidFill>
              </a:rPr>
              <a:t>temperature</a:t>
            </a:r>
            <a:endParaRPr lang="zh-CN" altLang="en-US" sz="1400" dirty="0">
              <a:solidFill>
                <a:schemeClr val="tx1">
                  <a:lumMod val="75000"/>
                  <a:lumOff val="25000"/>
                </a:schemeClr>
              </a:solidFill>
            </a:endParaRPr>
          </a:p>
        </p:txBody>
      </p:sp>
      <p:sp>
        <p:nvSpPr>
          <p:cNvPr id="3" name="矩形 2">
            <a:extLst>
              <a:ext uri="{FF2B5EF4-FFF2-40B4-BE49-F238E27FC236}">
                <a16:creationId xmlns="" xmlns:a16="http://schemas.microsoft.com/office/drawing/2014/main" id="{8330E0B2-2307-4ABF-B3CC-A3243B04EA36}"/>
              </a:ext>
            </a:extLst>
          </p:cNvPr>
          <p:cNvSpPr/>
          <p:nvPr/>
        </p:nvSpPr>
        <p:spPr>
          <a:xfrm>
            <a:off x="268459" y="5720234"/>
            <a:ext cx="11797669" cy="646331"/>
          </a:xfrm>
          <a:prstGeom prst="rect">
            <a:avLst/>
          </a:prstGeom>
        </p:spPr>
        <p:txBody>
          <a:bodyPr wrap="square">
            <a:spAutoFit/>
          </a:bodyPr>
          <a:lstStyle/>
          <a:p>
            <a:r>
              <a:rPr lang="en-US" altLang="zh-CN" dirty="0">
                <a:solidFill>
                  <a:schemeClr val="tx1">
                    <a:lumMod val="75000"/>
                    <a:lumOff val="25000"/>
                  </a:schemeClr>
                </a:solidFill>
              </a:rPr>
              <a:t>This system not only detects body temperature, but also associates temperature to specific person by face recognition.</a:t>
            </a:r>
          </a:p>
          <a:p>
            <a:r>
              <a:rPr lang="en-US" altLang="zh-CN" dirty="0">
                <a:solidFill>
                  <a:schemeClr val="tx1">
                    <a:lumMod val="75000"/>
                    <a:lumOff val="25000"/>
                  </a:schemeClr>
                </a:solidFill>
              </a:rPr>
              <a:t>It supports export report for further management. It’s suitable for schools, companies and other scenarios.</a:t>
            </a:r>
            <a:endParaRPr lang="zh-CN" altLang="en-US" dirty="0">
              <a:solidFill>
                <a:schemeClr val="tx1">
                  <a:lumMod val="75000"/>
                  <a:lumOff val="25000"/>
                </a:schemeClr>
              </a:solidFill>
            </a:endParaRPr>
          </a:p>
        </p:txBody>
      </p:sp>
      <p:sp>
        <p:nvSpPr>
          <p:cNvPr id="110" name="箭头: 右 109">
            <a:extLst>
              <a:ext uri="{FF2B5EF4-FFF2-40B4-BE49-F238E27FC236}">
                <a16:creationId xmlns="" xmlns:a16="http://schemas.microsoft.com/office/drawing/2014/main" id="{E1167B8F-18E7-4A1B-8013-4344B8F5B36A}"/>
              </a:ext>
            </a:extLst>
          </p:cNvPr>
          <p:cNvSpPr/>
          <p:nvPr/>
        </p:nvSpPr>
        <p:spPr>
          <a:xfrm rot="16200000" flipH="1">
            <a:off x="5811595" y="4126644"/>
            <a:ext cx="461206" cy="4437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46">
            <a:extLst>
              <a:ext uri="{FF2B5EF4-FFF2-40B4-BE49-F238E27FC236}">
                <a16:creationId xmlns="" xmlns:a16="http://schemas.microsoft.com/office/drawing/2014/main" id="{0967232B-319C-4785-A894-F356E25060B0}"/>
              </a:ext>
            </a:extLst>
          </p:cNvPr>
          <p:cNvSpPr txBox="1"/>
          <p:nvPr/>
        </p:nvSpPr>
        <p:spPr>
          <a:xfrm>
            <a:off x="5683158" y="2425879"/>
            <a:ext cx="971040" cy="307777"/>
          </a:xfrm>
          <a:prstGeom prst="rect">
            <a:avLst/>
          </a:prstGeom>
          <a:noFill/>
        </p:spPr>
        <p:txBody>
          <a:bodyPr wrap="square" rtlCol="0">
            <a:spAutoFit/>
          </a:bodyPr>
          <a:lstStyle/>
          <a:p>
            <a:r>
              <a:rPr lang="en-US" altLang="zh-CN" sz="1400" dirty="0" smtClean="0">
                <a:solidFill>
                  <a:prstClr val="black"/>
                </a:solidFill>
              </a:rPr>
              <a:t>Compare</a:t>
            </a:r>
            <a:endParaRPr lang="zh-CN" altLang="en-US" sz="1400" dirty="0">
              <a:solidFill>
                <a:prstClr val="black"/>
              </a:solidFill>
            </a:endParaRPr>
          </a:p>
        </p:txBody>
      </p:sp>
      <p:pic>
        <p:nvPicPr>
          <p:cNvPr id="44" name="图片 43">
            <a:extLst>
              <a:ext uri="{FF2B5EF4-FFF2-40B4-BE49-F238E27FC236}">
                <a16:creationId xmlns="" xmlns:a16="http://schemas.microsoft.com/office/drawing/2014/main" id="{AE81964D-E3F0-493B-8AAD-38BEDFA8F941}"/>
              </a:ext>
            </a:extLst>
          </p:cNvPr>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b="66844"/>
          <a:stretch/>
        </p:blipFill>
        <p:spPr bwMode="auto">
          <a:xfrm>
            <a:off x="579581" y="2450056"/>
            <a:ext cx="1296644" cy="526765"/>
          </a:xfrm>
          <a:prstGeom prst="rect">
            <a:avLst/>
          </a:prstGeom>
          <a:noFill/>
          <a:ln>
            <a:noFill/>
          </a:ln>
        </p:spPr>
      </p:pic>
      <p:sp>
        <p:nvSpPr>
          <p:cNvPr id="45" name="文本框 44"/>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Face ID &amp; </a:t>
            </a:r>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Attributes Recognition </a:t>
            </a:r>
            <a:endPar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endParaRPr>
          </a:p>
        </p:txBody>
      </p:sp>
      <p:sp>
        <p:nvSpPr>
          <p:cNvPr id="46" name="矩形: 圆角 42">
            <a:extLst>
              <a:ext uri="{FF2B5EF4-FFF2-40B4-BE49-F238E27FC236}">
                <a16:creationId xmlns="" xmlns:a16="http://schemas.microsoft.com/office/drawing/2014/main" id="{6C161773-FCA2-404A-A10D-5D577A47748B}"/>
              </a:ext>
            </a:extLst>
          </p:cNvPr>
          <p:cNvSpPr/>
          <p:nvPr/>
        </p:nvSpPr>
        <p:spPr>
          <a:xfrm>
            <a:off x="9530019" y="3234873"/>
            <a:ext cx="2000662" cy="383234"/>
          </a:xfrm>
          <a:prstGeom prst="roundRect">
            <a:avLst/>
          </a:prstGeom>
          <a:gradFill>
            <a:gsLst>
              <a:gs pos="100000">
                <a:srgbClr val="767171">
                  <a:alpha val="75000"/>
                </a:srgbClr>
              </a:gs>
              <a:gs pos="0">
                <a:srgbClr val="41719C"/>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Import face library</a:t>
            </a:r>
          </a:p>
        </p:txBody>
      </p:sp>
    </p:spTree>
    <p:extLst>
      <p:ext uri="{BB962C8B-B14F-4D97-AF65-F5344CB8AC3E}">
        <p14:creationId xmlns:p14="http://schemas.microsoft.com/office/powerpoint/2010/main" val="7354063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剪去单角的矩形 16"/>
          <p:cNvSpPr/>
          <p:nvPr/>
        </p:nvSpPr>
        <p:spPr>
          <a:xfrm flipH="1">
            <a:off x="10356631" y="1285915"/>
            <a:ext cx="1810340" cy="1297628"/>
          </a:xfrm>
          <a:prstGeom prst="snip1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zh-CN" altLang="en-US" sz="1400" b="1"/>
          </a:p>
        </p:txBody>
      </p:sp>
      <p:sp>
        <p:nvSpPr>
          <p:cNvPr id="22" name="矩形 21"/>
          <p:cNvSpPr/>
          <p:nvPr/>
        </p:nvSpPr>
        <p:spPr>
          <a:xfrm>
            <a:off x="10329372" y="1539012"/>
            <a:ext cx="67981" cy="455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484169" y="1369127"/>
            <a:ext cx="1660326" cy="307777"/>
          </a:xfrm>
          <a:prstGeom prst="rect">
            <a:avLst/>
          </a:prstGeom>
          <a:noFill/>
        </p:spPr>
        <p:txBody>
          <a:bodyPr wrap="none" rtlCol="0">
            <a:spAutoFit/>
          </a:bodyPr>
          <a:lstStyle/>
          <a:p>
            <a:r>
              <a:rPr lang="en-US" altLang="zh-CN" sz="1400" b="1" dirty="0" smtClean="0">
                <a:solidFill>
                  <a:schemeClr val="bg1"/>
                </a:solidFill>
              </a:rPr>
              <a:t>Intuitive Dashboard</a:t>
            </a:r>
            <a:endParaRPr lang="zh-CN" altLang="en-US" sz="1400" b="1" dirty="0">
              <a:solidFill>
                <a:schemeClr val="bg1"/>
              </a:solidFill>
            </a:endParaRPr>
          </a:p>
        </p:txBody>
      </p:sp>
      <p:sp>
        <p:nvSpPr>
          <p:cNvPr id="43" name="矩形 42"/>
          <p:cNvSpPr/>
          <p:nvPr/>
        </p:nvSpPr>
        <p:spPr>
          <a:xfrm>
            <a:off x="10427894" y="1714725"/>
            <a:ext cx="1716601" cy="830997"/>
          </a:xfrm>
          <a:prstGeom prst="rect">
            <a:avLst/>
          </a:prstGeom>
        </p:spPr>
        <p:txBody>
          <a:bodyPr wrap="square">
            <a:spAutoFit/>
          </a:bodyPr>
          <a:lstStyle/>
          <a:p>
            <a:r>
              <a:rPr lang="en-US" altLang="zh-CN" sz="1200" dirty="0">
                <a:solidFill>
                  <a:schemeClr val="bg1"/>
                </a:solidFill>
              </a:rPr>
              <a:t>Total counts, normal or abnormal</a:t>
            </a:r>
            <a:r>
              <a:rPr lang="en-US" altLang="zh-CN" sz="1200" dirty="0">
                <a:solidFill>
                  <a:schemeClr val="bg1"/>
                </a:solidFill>
                <a:cs typeface="+mn-ea"/>
                <a:sym typeface="+mn-lt"/>
              </a:rPr>
              <a:t> </a:t>
            </a:r>
            <a:r>
              <a:rPr lang="en-US" altLang="zh-CN" sz="1200" dirty="0" smtClean="0">
                <a:solidFill>
                  <a:schemeClr val="bg1"/>
                </a:solidFill>
              </a:rPr>
              <a:t>temperature </a:t>
            </a:r>
            <a:r>
              <a:rPr lang="en-US" altLang="zh-CN" sz="1200" dirty="0">
                <a:solidFill>
                  <a:schemeClr val="bg1"/>
                </a:solidFill>
              </a:rPr>
              <a:t>counts, not wearing mask counts</a:t>
            </a:r>
            <a:endParaRPr lang="zh-CN" altLang="en-US" sz="1200" dirty="0">
              <a:solidFill>
                <a:schemeClr val="bg1"/>
              </a:solidFill>
            </a:endParaRPr>
          </a:p>
        </p:txBody>
      </p:sp>
      <p:cxnSp>
        <p:nvCxnSpPr>
          <p:cNvPr id="45" name="直接连接符 44"/>
          <p:cNvCxnSpPr/>
          <p:nvPr/>
        </p:nvCxnSpPr>
        <p:spPr>
          <a:xfrm>
            <a:off x="10764496" y="1676904"/>
            <a:ext cx="994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 xmlns:a16="http://schemas.microsoft.com/office/drawing/2014/main" id="{3B7716B5-DCE7-48F8-B163-D130BBA0F90E}"/>
              </a:ext>
            </a:extLst>
          </p:cNvPr>
          <p:cNvSpPr/>
          <p:nvPr/>
        </p:nvSpPr>
        <p:spPr>
          <a:xfrm>
            <a:off x="10312731" y="-133222"/>
            <a:ext cx="4053591" cy="340734"/>
          </a:xfrm>
          <a:prstGeom prst="rect">
            <a:avLst/>
          </a:prstGeom>
        </p:spPr>
        <p:txBody>
          <a:bodyPr wrap="square">
            <a:spAutoFit/>
          </a:bodyPr>
          <a:lstStyle/>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Display</a:t>
            </a:r>
          </a:p>
        </p:txBody>
      </p:sp>
      <p:sp>
        <p:nvSpPr>
          <p:cNvPr id="24" name="文本框 23"/>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Preliminary screening interface</a:t>
            </a:r>
          </a:p>
        </p:txBody>
      </p:sp>
      <p:pic>
        <p:nvPicPr>
          <p:cNvPr id="23" name="图片 22"/>
          <p:cNvPicPr>
            <a:picLocks noChangeAspect="1"/>
          </p:cNvPicPr>
          <p:nvPr/>
        </p:nvPicPr>
        <p:blipFill>
          <a:blip r:embed="rId3"/>
          <a:stretch>
            <a:fillRect/>
          </a:stretch>
        </p:blipFill>
        <p:spPr>
          <a:xfrm>
            <a:off x="0" y="1107543"/>
            <a:ext cx="10213052" cy="5750457"/>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1474890" y="1122555"/>
            <a:ext cx="6415314" cy="43146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22" idx="1"/>
          </p:cNvCxnSpPr>
          <p:nvPr/>
        </p:nvCxnSpPr>
        <p:spPr>
          <a:xfrm flipH="1">
            <a:off x="8236970" y="1766869"/>
            <a:ext cx="2092402"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890205" y="1329698"/>
            <a:ext cx="331775"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221980" y="1329699"/>
            <a:ext cx="0" cy="437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剪去单角的矩形 47"/>
          <p:cNvSpPr/>
          <p:nvPr/>
        </p:nvSpPr>
        <p:spPr>
          <a:xfrm flipH="1">
            <a:off x="10368900" y="3013132"/>
            <a:ext cx="1810340" cy="1297628"/>
          </a:xfrm>
          <a:prstGeom prst="snip1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zh-CN" altLang="en-US" sz="1400" b="1"/>
          </a:p>
        </p:txBody>
      </p:sp>
      <p:sp>
        <p:nvSpPr>
          <p:cNvPr id="49" name="矩形 48"/>
          <p:cNvSpPr/>
          <p:nvPr/>
        </p:nvSpPr>
        <p:spPr>
          <a:xfrm>
            <a:off x="10341641" y="3266229"/>
            <a:ext cx="67981" cy="455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0634920" y="3096344"/>
            <a:ext cx="1278299" cy="307777"/>
          </a:xfrm>
          <a:prstGeom prst="rect">
            <a:avLst/>
          </a:prstGeom>
          <a:noFill/>
        </p:spPr>
        <p:txBody>
          <a:bodyPr wrap="none" rtlCol="0">
            <a:spAutoFit/>
          </a:bodyPr>
          <a:lstStyle/>
          <a:p>
            <a:r>
              <a:rPr lang="en-US" altLang="zh-CN" sz="1400" b="1" dirty="0" err="1" smtClean="0">
                <a:solidFill>
                  <a:schemeClr val="bg1"/>
                </a:solidFill>
              </a:rPr>
              <a:t>Realtime</a:t>
            </a:r>
            <a:r>
              <a:rPr lang="en-US" altLang="zh-CN" sz="1400" b="1" dirty="0" smtClean="0">
                <a:solidFill>
                  <a:schemeClr val="bg1"/>
                </a:solidFill>
              </a:rPr>
              <a:t> Data</a:t>
            </a:r>
            <a:endParaRPr lang="zh-CN" altLang="en-US" sz="1400" b="1" dirty="0">
              <a:solidFill>
                <a:schemeClr val="bg1"/>
              </a:solidFill>
            </a:endParaRPr>
          </a:p>
        </p:txBody>
      </p:sp>
      <p:sp>
        <p:nvSpPr>
          <p:cNvPr id="51" name="矩形 50"/>
          <p:cNvSpPr/>
          <p:nvPr/>
        </p:nvSpPr>
        <p:spPr>
          <a:xfrm>
            <a:off x="10440163" y="3441942"/>
            <a:ext cx="1546097" cy="830997"/>
          </a:xfrm>
          <a:prstGeom prst="rect">
            <a:avLst/>
          </a:prstGeom>
        </p:spPr>
        <p:txBody>
          <a:bodyPr wrap="square">
            <a:spAutoFit/>
          </a:bodyPr>
          <a:lstStyle/>
          <a:p>
            <a:r>
              <a:rPr lang="en-US" altLang="zh-CN" sz="1200" dirty="0" smtClean="0">
                <a:solidFill>
                  <a:schemeClr val="bg1"/>
                </a:solidFill>
              </a:rPr>
              <a:t>Name</a:t>
            </a:r>
          </a:p>
          <a:p>
            <a:r>
              <a:rPr lang="en-US" altLang="zh-CN" sz="1200" dirty="0" smtClean="0">
                <a:solidFill>
                  <a:schemeClr val="bg1"/>
                </a:solidFill>
              </a:rPr>
              <a:t>Temperature</a:t>
            </a:r>
          </a:p>
          <a:p>
            <a:r>
              <a:rPr lang="en-US" altLang="zh-CN" sz="1200" dirty="0" smtClean="0">
                <a:solidFill>
                  <a:schemeClr val="bg1"/>
                </a:solidFill>
              </a:rPr>
              <a:t>Wearing </a:t>
            </a:r>
            <a:r>
              <a:rPr lang="en-US" altLang="zh-CN" sz="1200" dirty="0">
                <a:solidFill>
                  <a:schemeClr val="bg1"/>
                </a:solidFill>
              </a:rPr>
              <a:t>mask or not</a:t>
            </a:r>
          </a:p>
          <a:p>
            <a:endParaRPr lang="zh-CN" altLang="en-US" sz="1200" dirty="0">
              <a:solidFill>
                <a:schemeClr val="bg1"/>
              </a:solidFill>
            </a:endParaRPr>
          </a:p>
        </p:txBody>
      </p:sp>
      <p:cxnSp>
        <p:nvCxnSpPr>
          <p:cNvPr id="52" name="直接连接符 51"/>
          <p:cNvCxnSpPr/>
          <p:nvPr/>
        </p:nvCxnSpPr>
        <p:spPr>
          <a:xfrm>
            <a:off x="10776765" y="3404121"/>
            <a:ext cx="994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剪去单角的矩形 53"/>
          <p:cNvSpPr/>
          <p:nvPr/>
        </p:nvSpPr>
        <p:spPr>
          <a:xfrm flipH="1">
            <a:off x="10368900" y="6080580"/>
            <a:ext cx="1810340" cy="532827"/>
          </a:xfrm>
          <a:prstGeom prst="snip1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zh-CN" altLang="en-US" sz="1400" b="1"/>
          </a:p>
        </p:txBody>
      </p:sp>
      <p:sp>
        <p:nvSpPr>
          <p:cNvPr id="55" name="矩形 54"/>
          <p:cNvSpPr/>
          <p:nvPr/>
        </p:nvSpPr>
        <p:spPr>
          <a:xfrm>
            <a:off x="10341641" y="6184506"/>
            <a:ext cx="67981" cy="187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0661250" y="6114748"/>
            <a:ext cx="1276183" cy="126378"/>
          </a:xfrm>
          <a:prstGeom prst="rect">
            <a:avLst/>
          </a:prstGeom>
          <a:noFill/>
        </p:spPr>
        <p:txBody>
          <a:bodyPr wrap="none" rtlCol="0">
            <a:spAutoFit/>
          </a:bodyPr>
          <a:lstStyle/>
          <a:p>
            <a:r>
              <a:rPr lang="en-US" altLang="zh-CN" sz="1400" b="1" dirty="0" smtClean="0">
                <a:solidFill>
                  <a:schemeClr val="bg1"/>
                </a:solidFill>
              </a:rPr>
              <a:t>Historical </a:t>
            </a:r>
            <a:r>
              <a:rPr lang="en-US" altLang="zh-CN" sz="1400" b="1" dirty="0">
                <a:solidFill>
                  <a:schemeClr val="bg1"/>
                </a:solidFill>
              </a:rPr>
              <a:t>Data</a:t>
            </a:r>
          </a:p>
        </p:txBody>
      </p:sp>
      <p:sp>
        <p:nvSpPr>
          <p:cNvPr id="57" name="矩形 56"/>
          <p:cNvSpPr/>
          <p:nvPr/>
        </p:nvSpPr>
        <p:spPr>
          <a:xfrm>
            <a:off x="10440163" y="6256656"/>
            <a:ext cx="1879269" cy="113740"/>
          </a:xfrm>
          <a:prstGeom prst="rect">
            <a:avLst/>
          </a:prstGeom>
        </p:spPr>
        <p:txBody>
          <a:bodyPr wrap="square">
            <a:spAutoFit/>
          </a:bodyPr>
          <a:lstStyle/>
          <a:p>
            <a:endParaRPr lang="zh-CN" altLang="en-US" sz="1200" dirty="0">
              <a:solidFill>
                <a:schemeClr val="bg1"/>
              </a:solidFill>
            </a:endParaRPr>
          </a:p>
        </p:txBody>
      </p:sp>
      <p:cxnSp>
        <p:nvCxnSpPr>
          <p:cNvPr id="58" name="直接连接符 57"/>
          <p:cNvCxnSpPr/>
          <p:nvPr/>
        </p:nvCxnSpPr>
        <p:spPr>
          <a:xfrm>
            <a:off x="10776765" y="6457026"/>
            <a:ext cx="994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776686" y="2181490"/>
            <a:ext cx="3526971" cy="183806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flipH="1">
            <a:off x="9755981" y="3491590"/>
            <a:ext cx="585661" cy="4085"/>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9303657" y="3054461"/>
            <a:ext cx="455874" cy="20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9759530" y="3056483"/>
            <a:ext cx="0" cy="437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446189" y="4791571"/>
            <a:ext cx="9309791" cy="130586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flipH="1">
            <a:off x="10090013" y="6279818"/>
            <a:ext cx="236360"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090013" y="5575948"/>
            <a:ext cx="0" cy="7021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9748675" y="5573925"/>
            <a:ext cx="341338"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剪去单角的矩形 81"/>
          <p:cNvSpPr/>
          <p:nvPr/>
        </p:nvSpPr>
        <p:spPr>
          <a:xfrm flipH="1">
            <a:off x="10366640" y="4584697"/>
            <a:ext cx="1810340" cy="1297628"/>
          </a:xfrm>
          <a:prstGeom prst="snip1Rect">
            <a:avLst/>
          </a:prstGeom>
          <a:gradFill>
            <a:gsLst>
              <a:gs pos="0">
                <a:schemeClr val="accent5">
                  <a:lumMod val="75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zh-CN" altLang="en-US" sz="1400" b="1"/>
          </a:p>
        </p:txBody>
      </p:sp>
      <p:sp>
        <p:nvSpPr>
          <p:cNvPr id="83" name="矩形 82"/>
          <p:cNvSpPr/>
          <p:nvPr/>
        </p:nvSpPr>
        <p:spPr>
          <a:xfrm>
            <a:off x="10339381" y="4837794"/>
            <a:ext cx="67981" cy="455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10632660" y="4667909"/>
            <a:ext cx="1264705" cy="307777"/>
          </a:xfrm>
          <a:prstGeom prst="rect">
            <a:avLst/>
          </a:prstGeom>
          <a:noFill/>
        </p:spPr>
        <p:txBody>
          <a:bodyPr wrap="none" rtlCol="0">
            <a:spAutoFit/>
          </a:bodyPr>
          <a:lstStyle/>
          <a:p>
            <a:r>
              <a:rPr lang="en-US" altLang="zh-CN" sz="1400" b="1" dirty="0" smtClean="0">
                <a:solidFill>
                  <a:schemeClr val="bg1"/>
                </a:solidFill>
              </a:rPr>
              <a:t>Multi - layouts</a:t>
            </a:r>
            <a:endParaRPr lang="zh-CN" altLang="en-US" sz="1400" b="1" dirty="0">
              <a:solidFill>
                <a:schemeClr val="bg1"/>
              </a:solidFill>
            </a:endParaRPr>
          </a:p>
        </p:txBody>
      </p:sp>
      <p:sp>
        <p:nvSpPr>
          <p:cNvPr id="85" name="矩形 84"/>
          <p:cNvSpPr/>
          <p:nvPr/>
        </p:nvSpPr>
        <p:spPr>
          <a:xfrm>
            <a:off x="10437903" y="5013507"/>
            <a:ext cx="1546097" cy="1015663"/>
          </a:xfrm>
          <a:prstGeom prst="rect">
            <a:avLst/>
          </a:prstGeom>
        </p:spPr>
        <p:txBody>
          <a:bodyPr wrap="square">
            <a:spAutoFit/>
          </a:bodyPr>
          <a:lstStyle/>
          <a:p>
            <a:r>
              <a:rPr lang="en-US" altLang="zh-CN" sz="1200" dirty="0">
                <a:solidFill>
                  <a:schemeClr val="bg1"/>
                </a:solidFill>
              </a:rPr>
              <a:t>1 </a:t>
            </a:r>
            <a:r>
              <a:rPr lang="en-US" altLang="zh-CN" sz="1200" dirty="0" smtClean="0">
                <a:solidFill>
                  <a:schemeClr val="bg1"/>
                </a:solidFill>
              </a:rPr>
              <a:t>window </a:t>
            </a:r>
            <a:endParaRPr lang="en-US" altLang="zh-CN" sz="1200" dirty="0">
              <a:solidFill>
                <a:schemeClr val="bg1"/>
              </a:solidFill>
            </a:endParaRPr>
          </a:p>
          <a:p>
            <a:r>
              <a:rPr lang="en-US" altLang="zh-CN" sz="1200" dirty="0" smtClean="0">
                <a:solidFill>
                  <a:schemeClr val="bg1"/>
                </a:solidFill>
              </a:rPr>
              <a:t>2 windows </a:t>
            </a:r>
          </a:p>
          <a:p>
            <a:r>
              <a:rPr lang="en-US" altLang="zh-CN" sz="1200" dirty="0" smtClean="0">
                <a:solidFill>
                  <a:schemeClr val="bg1"/>
                </a:solidFill>
              </a:rPr>
              <a:t>4 </a:t>
            </a:r>
            <a:r>
              <a:rPr lang="en-US" altLang="zh-CN" sz="1200" dirty="0">
                <a:solidFill>
                  <a:schemeClr val="bg1"/>
                </a:solidFill>
              </a:rPr>
              <a:t>windows</a:t>
            </a:r>
          </a:p>
          <a:p>
            <a:endParaRPr lang="en-US" altLang="zh-CN" sz="1200" dirty="0" smtClean="0">
              <a:solidFill>
                <a:schemeClr val="bg1"/>
              </a:solidFill>
            </a:endParaRPr>
          </a:p>
          <a:p>
            <a:endParaRPr lang="zh-CN" altLang="en-US" sz="1200" dirty="0">
              <a:solidFill>
                <a:schemeClr val="bg1"/>
              </a:solidFill>
            </a:endParaRPr>
          </a:p>
        </p:txBody>
      </p:sp>
      <p:cxnSp>
        <p:nvCxnSpPr>
          <p:cNvPr id="86" name="直接连接符 85"/>
          <p:cNvCxnSpPr/>
          <p:nvPr/>
        </p:nvCxnSpPr>
        <p:spPr>
          <a:xfrm>
            <a:off x="10774505" y="4975686"/>
            <a:ext cx="994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0975" y="1960145"/>
            <a:ext cx="334659" cy="80843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flipH="1">
            <a:off x="10173660" y="5062019"/>
            <a:ext cx="167982" cy="2043"/>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0170065" y="4434170"/>
            <a:ext cx="0" cy="6328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6745" y="2768580"/>
            <a:ext cx="0" cy="1617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36745" y="4386263"/>
            <a:ext cx="9833320" cy="479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6839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a:extLst>
              <a:ext uri="{FF2B5EF4-FFF2-40B4-BE49-F238E27FC236}">
                <a16:creationId xmlns="" xmlns:a16="http://schemas.microsoft.com/office/drawing/2014/main" id="{D540E930-8AF1-4C95-8DBB-3368C0E155F7}"/>
              </a:ext>
            </a:extLst>
          </p:cNvPr>
          <p:cNvSpPr txBox="1"/>
          <p:nvPr/>
        </p:nvSpPr>
        <p:spPr>
          <a:xfrm>
            <a:off x="1694501" y="1338173"/>
            <a:ext cx="2793744" cy="338554"/>
          </a:xfrm>
          <a:prstGeom prst="rect">
            <a:avLst/>
          </a:prstGeom>
          <a:noFill/>
        </p:spPr>
        <p:txBody>
          <a:bodyPr wrap="square" rtlCol="0">
            <a:spAutoFit/>
          </a:bodyPr>
          <a:lstStyle/>
          <a:p>
            <a:r>
              <a:rPr lang="en-US" altLang="zh-CN" sz="1600" b="1" dirty="0">
                <a:solidFill>
                  <a:schemeClr val="accent1"/>
                </a:solidFill>
                <a:cs typeface="+mn-ea"/>
                <a:sym typeface="+mn-lt"/>
              </a:rPr>
              <a:t>【Abnormal  events search】</a:t>
            </a:r>
            <a:endParaRPr lang="zh-CN" altLang="en-US" sz="1600" b="1" dirty="0">
              <a:solidFill>
                <a:schemeClr val="accent1"/>
              </a:solidFill>
              <a:cs typeface="+mn-ea"/>
              <a:sym typeface="+mn-lt"/>
            </a:endParaRPr>
          </a:p>
        </p:txBody>
      </p:sp>
      <p:sp>
        <p:nvSpPr>
          <p:cNvPr id="11" name="TextBox 8">
            <a:extLst>
              <a:ext uri="{FF2B5EF4-FFF2-40B4-BE49-F238E27FC236}">
                <a16:creationId xmlns="" xmlns:a16="http://schemas.microsoft.com/office/drawing/2014/main" id="{7D9CB1F2-F810-4E6F-8C9F-C14215CF41BA}"/>
              </a:ext>
            </a:extLst>
          </p:cNvPr>
          <p:cNvSpPr txBox="1"/>
          <p:nvPr/>
        </p:nvSpPr>
        <p:spPr>
          <a:xfrm>
            <a:off x="7472111" y="1338173"/>
            <a:ext cx="2897347" cy="338554"/>
          </a:xfrm>
          <a:prstGeom prst="rect">
            <a:avLst/>
          </a:prstGeom>
          <a:noFill/>
        </p:spPr>
        <p:txBody>
          <a:bodyPr wrap="square" rtlCol="0">
            <a:spAutoFit/>
          </a:bodyPr>
          <a:lstStyle/>
          <a:p>
            <a:r>
              <a:rPr lang="en-US" altLang="zh-CN" sz="1600" b="1" dirty="0">
                <a:solidFill>
                  <a:schemeClr val="accent1"/>
                </a:solidFill>
                <a:cs typeface="+mn-ea"/>
                <a:sym typeface="+mn-lt"/>
              </a:rPr>
              <a:t>【Face</a:t>
            </a:r>
            <a:r>
              <a:rPr lang="zh-CN" altLang="en-US" sz="1600" b="1" dirty="0">
                <a:solidFill>
                  <a:schemeClr val="accent1"/>
                </a:solidFill>
                <a:cs typeface="+mn-ea"/>
                <a:sym typeface="+mn-lt"/>
              </a:rPr>
              <a:t> </a:t>
            </a:r>
            <a:r>
              <a:rPr lang="en-US" altLang="zh-CN" sz="1600" b="1" dirty="0">
                <a:solidFill>
                  <a:schemeClr val="accent1"/>
                </a:solidFill>
                <a:cs typeface="+mn-ea"/>
                <a:sym typeface="+mn-lt"/>
              </a:rPr>
              <a:t>snapshot and recording】</a:t>
            </a:r>
            <a:endParaRPr lang="zh-CN" altLang="en-US" sz="1600" b="1" dirty="0">
              <a:solidFill>
                <a:schemeClr val="accent1"/>
              </a:solidFill>
              <a:cs typeface="+mn-ea"/>
              <a:sym typeface="+mn-lt"/>
            </a:endParaRPr>
          </a:p>
        </p:txBody>
      </p:sp>
      <p:sp>
        <p:nvSpPr>
          <p:cNvPr id="12" name="矩形 11">
            <a:extLst>
              <a:ext uri="{FF2B5EF4-FFF2-40B4-BE49-F238E27FC236}">
                <a16:creationId xmlns="" xmlns:a16="http://schemas.microsoft.com/office/drawing/2014/main" id="{93A48F12-0A46-4EBB-975D-A73139B842BE}"/>
              </a:ext>
            </a:extLst>
          </p:cNvPr>
          <p:cNvSpPr/>
          <p:nvPr/>
        </p:nvSpPr>
        <p:spPr>
          <a:xfrm>
            <a:off x="381339" y="5061005"/>
            <a:ext cx="4296754" cy="923330"/>
          </a:xfrm>
          <a:prstGeom prst="rect">
            <a:avLst/>
          </a:prstGeom>
        </p:spPr>
        <p:txBody>
          <a:bodyPr wrap="none">
            <a:spAutoFit/>
          </a:bodyPr>
          <a:lstStyle/>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No wearing mask search</a:t>
            </a:r>
          </a:p>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Abnormal </a:t>
            </a:r>
            <a:r>
              <a:rPr lang="en-US" altLang="zh-CN" sz="1200" dirty="0">
                <a:solidFill>
                  <a:prstClr val="black"/>
                </a:solidFill>
                <a:sym typeface="Calibri" panose="020F0502020204030204" pitchFamily="34" charset="0"/>
              </a:rPr>
              <a:t>(elevated) </a:t>
            </a:r>
            <a:r>
              <a:rPr lang="en-US" altLang="zh-CN" sz="1200" dirty="0">
                <a:solidFill>
                  <a:prstClr val="black"/>
                </a:solidFill>
              </a:rPr>
              <a:t>temperature , When checked, </a:t>
            </a:r>
          </a:p>
          <a:p>
            <a:pPr>
              <a:lnSpc>
                <a:spcPct val="150000"/>
              </a:lnSpc>
              <a:buClr>
                <a:srgbClr val="2289C2"/>
              </a:buClr>
            </a:pPr>
            <a:r>
              <a:rPr lang="en-US" altLang="zh-CN" sz="1200" dirty="0">
                <a:solidFill>
                  <a:prstClr val="black"/>
                </a:solidFill>
              </a:rPr>
              <a:t>the search range will change to designed thresholds automatically</a:t>
            </a:r>
          </a:p>
        </p:txBody>
      </p:sp>
      <p:sp>
        <p:nvSpPr>
          <p:cNvPr id="13" name="矩形 12">
            <a:extLst>
              <a:ext uri="{FF2B5EF4-FFF2-40B4-BE49-F238E27FC236}">
                <a16:creationId xmlns="" xmlns:a16="http://schemas.microsoft.com/office/drawing/2014/main" id="{F86C7040-B01A-41C9-89A0-0910EC05DD02}"/>
              </a:ext>
            </a:extLst>
          </p:cNvPr>
          <p:cNvSpPr/>
          <p:nvPr/>
        </p:nvSpPr>
        <p:spPr>
          <a:xfrm>
            <a:off x="6322330" y="4959333"/>
            <a:ext cx="5427865" cy="1200329"/>
          </a:xfrm>
          <a:prstGeom prst="rect">
            <a:avLst/>
          </a:prstGeom>
        </p:spPr>
        <p:txBody>
          <a:bodyPr wrap="square">
            <a:spAutoFit/>
          </a:bodyPr>
          <a:lstStyle/>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Snapshot, face recognition result and temperature results</a:t>
            </a:r>
          </a:p>
          <a:p>
            <a:pPr marL="285750" indent="-285750">
              <a:lnSpc>
                <a:spcPct val="150000"/>
              </a:lnSpc>
              <a:buClr>
                <a:srgbClr val="2289C2"/>
              </a:buClr>
              <a:buFont typeface="Wingdings" panose="05000000000000000000" pitchFamily="2" charset="2"/>
              <a:buChar char="Ø"/>
            </a:pPr>
            <a:r>
              <a:rPr lang="en-US" altLang="zh-CN" sz="1200" b="1" dirty="0">
                <a:solidFill>
                  <a:schemeClr val="accent1"/>
                </a:solidFill>
              </a:rPr>
              <a:t>5S recording ,no temperature</a:t>
            </a:r>
          </a:p>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Report export(excel CSV format, details refer to following pages) </a:t>
            </a:r>
          </a:p>
          <a:p>
            <a:pPr marL="285750" indent="-285750">
              <a:lnSpc>
                <a:spcPct val="150000"/>
              </a:lnSpc>
              <a:buClr>
                <a:srgbClr val="2289C2"/>
              </a:buClr>
              <a:buFont typeface="Wingdings" panose="05000000000000000000" pitchFamily="2" charset="2"/>
              <a:buChar char="Ø"/>
            </a:pPr>
            <a:r>
              <a:rPr lang="en-US" altLang="zh-CN" sz="1200" dirty="0">
                <a:solidFill>
                  <a:prstClr val="black"/>
                </a:solidFill>
              </a:rPr>
              <a:t>Snapshot(small face snapshot, original snapshot) and recording backup </a:t>
            </a:r>
          </a:p>
        </p:txBody>
      </p:sp>
      <p:pic>
        <p:nvPicPr>
          <p:cNvPr id="2" name="图片 1"/>
          <p:cNvPicPr>
            <a:picLocks noChangeAspect="1"/>
          </p:cNvPicPr>
          <p:nvPr/>
        </p:nvPicPr>
        <p:blipFill>
          <a:blip r:embed="rId3"/>
          <a:stretch>
            <a:fillRect/>
          </a:stretch>
        </p:blipFill>
        <p:spPr>
          <a:xfrm>
            <a:off x="3929646" y="5352653"/>
            <a:ext cx="914500" cy="338996"/>
          </a:xfrm>
          <a:prstGeom prst="rect">
            <a:avLst/>
          </a:prstGeom>
        </p:spPr>
      </p:pic>
      <p:pic>
        <p:nvPicPr>
          <p:cNvPr id="15" name="图片 14">
            <a:extLst>
              <a:ext uri="{FF2B5EF4-FFF2-40B4-BE49-F238E27FC236}">
                <a16:creationId xmlns="" xmlns:a16="http://schemas.microsoft.com/office/drawing/2014/main" id="{8F06C2E8-79CF-4F94-AC8C-F3CE901719BF}"/>
              </a:ext>
            </a:extLst>
          </p:cNvPr>
          <p:cNvPicPr>
            <a:picLocks noChangeAspect="1"/>
          </p:cNvPicPr>
          <p:nvPr/>
        </p:nvPicPr>
        <p:blipFill>
          <a:blip r:embed="rId4"/>
          <a:stretch>
            <a:fillRect/>
          </a:stretch>
        </p:blipFill>
        <p:spPr>
          <a:xfrm>
            <a:off x="381339" y="1837423"/>
            <a:ext cx="5420069" cy="288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p:cNvSpPr txBox="1">
            <a:spLocks noChangeArrowheads="1"/>
          </p:cNvSpPr>
          <p:nvPr/>
        </p:nvSpPr>
        <p:spPr bwMode="auto">
          <a:xfrm>
            <a:off x="721477" y="192709"/>
            <a:ext cx="89127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rPr>
              <a:t>Abnormal E</a:t>
            </a:r>
            <a:r>
              <a:rPr lang="en-US" altLang="zh-CN" sz="4000" b="1" dirty="0" smtClean="0">
                <a:solidFill>
                  <a:srgbClr val="2E8DC2"/>
                </a:solidFill>
                <a:ea typeface="微软雅黑" panose="020B0503020204020204" pitchFamily="34" charset="-122"/>
                <a:cs typeface="Calibri" panose="020F0502020204030204" pitchFamily="34" charset="0"/>
                <a:sym typeface="Calibri" panose="020F0502020204030204" pitchFamily="34" charset="0"/>
              </a:rPr>
              <a:t>vents Search &amp; Recording </a:t>
            </a:r>
            <a:endParaRPr lang="en-US" altLang="zh-CN" sz="4000" b="1" dirty="0">
              <a:solidFill>
                <a:srgbClr val="2E8DC2"/>
              </a:solidFill>
              <a:ea typeface="微软雅黑" panose="020B0503020204020204" pitchFamily="34" charset="-122"/>
              <a:cs typeface="Calibri" panose="020F0502020204030204" pitchFamily="34" charset="0"/>
              <a:sym typeface="Calibri" panose="020F0502020204030204" pitchFamily="34" charset="0"/>
            </a:endParaRPr>
          </a:p>
        </p:txBody>
      </p:sp>
      <p:pic>
        <p:nvPicPr>
          <p:cNvPr id="19" name="图片 18"/>
          <p:cNvPicPr>
            <a:picLocks noChangeAspect="1"/>
          </p:cNvPicPr>
          <p:nvPr/>
        </p:nvPicPr>
        <p:blipFill>
          <a:blip r:embed="rId5"/>
          <a:stretch>
            <a:fillRect/>
          </a:stretch>
        </p:blipFill>
        <p:spPr>
          <a:xfrm>
            <a:off x="6385491" y="1837422"/>
            <a:ext cx="5420069" cy="288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21806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245968;#246008;"/>
  <p:tag name="ISLIDE.ICON" val="#17602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tevxxpo">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4">
            <a:shade val="50000"/>
          </a:schemeClr>
        </a:lnRef>
        <a:fillRef idx="1">
          <a:schemeClr val="accent4"/>
        </a:fillRef>
        <a:effectRef idx="0">
          <a:schemeClr val="accent4"/>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TotalTime>
  <Words>885</Words>
  <Application>Microsoft Office PowerPoint</Application>
  <PresentationFormat>宽屏</PresentationFormat>
  <Paragraphs>189</Paragraphs>
  <Slides>13</Slides>
  <Notes>13</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13</vt:i4>
      </vt:variant>
    </vt:vector>
  </HeadingPairs>
  <TitlesOfParts>
    <vt:vector size="23" baseType="lpstr">
      <vt:lpstr>时尚中黑简体</vt:lpstr>
      <vt:lpstr>宋体</vt:lpstr>
      <vt:lpstr>微软雅黑</vt:lpstr>
      <vt:lpstr>Arial</vt:lpstr>
      <vt:lpstr>Calibri</vt:lpstr>
      <vt:lpstr>Calibri Light</vt:lpstr>
      <vt:lpstr>Wingdings</vt:lpstr>
      <vt:lpstr>自定义设计方案</vt:lpstr>
      <vt:lpstr>Office 主题</vt:lpstr>
      <vt:lpstr>启用了宏的工作表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anpeng</dc:creator>
  <cp:lastModifiedBy>anpeng</cp:lastModifiedBy>
  <cp:revision>147</cp:revision>
  <dcterms:created xsi:type="dcterms:W3CDTF">2020-04-27T01:14:14Z</dcterms:created>
  <dcterms:modified xsi:type="dcterms:W3CDTF">2020-05-20T09:12:21Z</dcterms:modified>
</cp:coreProperties>
</file>